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16"/>
  </p:notesMasterIdLst>
  <p:handoutMasterIdLst>
    <p:handoutMasterId r:id="rId17"/>
  </p:handoutMasterIdLst>
  <p:sldIdLst>
    <p:sldId id="292" r:id="rId2"/>
    <p:sldId id="293" r:id="rId3"/>
    <p:sldId id="302" r:id="rId4"/>
    <p:sldId id="298" r:id="rId5"/>
    <p:sldId id="301" r:id="rId6"/>
    <p:sldId id="284" r:id="rId7"/>
    <p:sldId id="285" r:id="rId8"/>
    <p:sldId id="287" r:id="rId9"/>
    <p:sldId id="289" r:id="rId10"/>
    <p:sldId id="295" r:id="rId11"/>
    <p:sldId id="296" r:id="rId12"/>
    <p:sldId id="299" r:id="rId13"/>
    <p:sldId id="300" r:id="rId14"/>
    <p:sldId id="297" r:id="rId15"/>
  </p:sldIdLst>
  <p:sldSz cx="12192000" cy="6858000"/>
  <p:notesSz cx="6797675" cy="9926638"/>
  <p:embeddedFontLst>
    <p:embeddedFont>
      <p:font typeface="맑은 고딕" panose="020B0503020000020004" pitchFamily="34" charset="-127"/>
      <p:regular r:id="rId18"/>
      <p:bold r:id="rId19"/>
    </p:embeddedFont>
    <p:embeddedFont>
      <p:font typeface="Roboto Black" panose="020B0604020202020204" charset="0"/>
      <p:bold r:id="rId20"/>
      <p:boldItalic r:id="rId21"/>
    </p:embeddedFont>
    <p:embeddedFont>
      <p:font typeface="Arial Black" panose="020B0A04020102020204" pitchFamily="34" charset="0"/>
      <p:bold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Palatino Linotype" panose="02040502050505030304" pitchFamily="18" charset="0"/>
      <p:regular r:id="rId31"/>
      <p:bold r:id="rId32"/>
      <p:italic r:id="rId33"/>
      <p:boldItalic r:id="rId34"/>
    </p:embeddedFont>
    <p:embeddedFont>
      <p:font typeface="Segoe UI" panose="020B0502040204020203" pitchFamily="34" charset="0"/>
      <p:regular r:id="rId35"/>
      <p:bold r:id="rId36"/>
      <p:italic r:id="rId37"/>
      <p:boldItalic r:id="rId38"/>
    </p:embeddedFont>
    <p:embeddedFont>
      <p:font typeface="Arial Narrow" panose="020B060602020203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726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8" roundtripDataSignature="AMtx7mjRzD6J8HKVGNu1Nsxo2XeGNL/E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3279F9-2FB1-489B-AAC3-519F6C83430F}">
  <a:tblStyle styleId="{9C3279F9-2FB1-489B-AAC3-519F6C83430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>
        <p:guide orient="horz" pos="2160"/>
        <p:guide pos="472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68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font" Target="fonts/font24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6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9892D-1933-4ABA-8AA4-77EC4A88339E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D0F70-1915-40E6-AFDC-6FA7A34E5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88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1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9" tIns="45627" rIns="91279" bIns="45627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1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9" tIns="45627" rIns="91279" bIns="45627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9" tIns="45627" rIns="91279" bIns="45627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9" tIns="45627" rIns="91279" bIns="45627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9" tIns="45627" rIns="91279" bIns="45627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43347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475f99048e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g2475f99048e_0_650:notes"/>
          <p:cNvSpPr txBox="1">
            <a:spLocks noGrp="1"/>
          </p:cNvSpPr>
          <p:nvPr>
            <p:ph type="body" idx="1"/>
          </p:nvPr>
        </p:nvSpPr>
        <p:spPr>
          <a:xfrm>
            <a:off x="679769" y="4715154"/>
            <a:ext cx="5438209" cy="4466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9" tIns="45627" rIns="91279" bIns="4562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71" name="Google Shape;571;g2475f99048e_0_65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84" cy="49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9" tIns="45627" rIns="91279" bIns="45627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ru-RU"/>
              <a:pPr algn="r">
                <a:buSzPts val="1200"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3675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2475f99048e_0_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2" name="Google Shape;602;g2475f99048e_0_680:notes"/>
          <p:cNvSpPr txBox="1">
            <a:spLocks noGrp="1"/>
          </p:cNvSpPr>
          <p:nvPr>
            <p:ph type="body" idx="1"/>
          </p:nvPr>
        </p:nvSpPr>
        <p:spPr>
          <a:xfrm>
            <a:off x="679769" y="4715154"/>
            <a:ext cx="5438209" cy="4466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9" tIns="45627" rIns="91279" bIns="4562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603" name="Google Shape;603;g2475f99048e_0_68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84" cy="49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9" tIns="45627" rIns="91279" bIns="45627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ru-RU"/>
              <a:pPr algn="r">
                <a:buSzPts val="1200"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5802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2475f99048e_0_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9" name="Google Shape;649;g2475f99048e_0_723:notes"/>
          <p:cNvSpPr txBox="1">
            <a:spLocks noGrp="1"/>
          </p:cNvSpPr>
          <p:nvPr>
            <p:ph type="body" idx="1"/>
          </p:nvPr>
        </p:nvSpPr>
        <p:spPr>
          <a:xfrm>
            <a:off x="679769" y="4715154"/>
            <a:ext cx="5438209" cy="4466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9" tIns="45627" rIns="91279" bIns="4562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650" name="Google Shape;650;g2475f99048e_0_72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84" cy="49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9" tIns="45627" rIns="91279" bIns="45627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ru-RU"/>
              <a:pPr algn="r">
                <a:buSzPts val="1200"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6851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475f99048e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g2475f99048e_0_650:notes"/>
          <p:cNvSpPr txBox="1">
            <a:spLocks noGrp="1"/>
          </p:cNvSpPr>
          <p:nvPr>
            <p:ph type="body" idx="1"/>
          </p:nvPr>
        </p:nvSpPr>
        <p:spPr>
          <a:xfrm>
            <a:off x="679769" y="4715154"/>
            <a:ext cx="5438209" cy="4466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9" tIns="45627" rIns="91279" bIns="4562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71" name="Google Shape;571;g2475f99048e_0_65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84" cy="49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9" tIns="45627" rIns="91279" bIns="45627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ru-RU"/>
              <a:pPr algn="r">
                <a:buSzPts val="1200"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5482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475f99048e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g2475f99048e_0_650:notes"/>
          <p:cNvSpPr txBox="1">
            <a:spLocks noGrp="1"/>
          </p:cNvSpPr>
          <p:nvPr>
            <p:ph type="body" idx="1"/>
          </p:nvPr>
        </p:nvSpPr>
        <p:spPr>
          <a:xfrm>
            <a:off x="679769" y="4715154"/>
            <a:ext cx="5438209" cy="4466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9" tIns="45627" rIns="91279" bIns="45627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571" name="Google Shape;571;g2475f99048e_0_65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84" cy="49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9" tIns="45627" rIns="91279" bIns="45627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ru-RU"/>
              <a:pPr algn="r">
                <a:buSzPts val="1200"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2056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475f99048e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g2475f99048e_0_650:notes"/>
          <p:cNvSpPr txBox="1">
            <a:spLocks noGrp="1"/>
          </p:cNvSpPr>
          <p:nvPr>
            <p:ph type="body" idx="1"/>
          </p:nvPr>
        </p:nvSpPr>
        <p:spPr>
          <a:xfrm>
            <a:off x="679769" y="4715154"/>
            <a:ext cx="5438209" cy="4466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9" tIns="45627" rIns="91279" bIns="4562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71" name="Google Shape;571;g2475f99048e_0_65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84" cy="49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9" tIns="45627" rIns="91279" bIns="45627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ru-RU"/>
              <a:pPr algn="r">
                <a:buSzPts val="1200"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7597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1363"/>
            <a:ext cx="6623050" cy="3725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79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475f99048e_0_17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g2475f99048e_0_17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g2475f99048e_0_17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475f99048e_0_241"/>
          <p:cNvSpPr txBox="1">
            <a:spLocks noGrp="1"/>
          </p:cNvSpPr>
          <p:nvPr>
            <p:ph type="title"/>
          </p:nvPr>
        </p:nvSpPr>
        <p:spPr>
          <a:xfrm rot="5400000">
            <a:off x="3154800" y="1447892"/>
            <a:ext cx="390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475f99048e_0_241"/>
          <p:cNvSpPr txBox="1">
            <a:spLocks noGrp="1"/>
          </p:cNvSpPr>
          <p:nvPr>
            <p:ph type="body" idx="1"/>
          </p:nvPr>
        </p:nvSpPr>
        <p:spPr>
          <a:xfrm rot="5400000">
            <a:off x="360850" y="127142"/>
            <a:ext cx="3901200" cy="40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t" anchorCtr="0">
            <a:norm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g2475f99048e_0_24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2475f99048e_0_24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2475f99048e_0_24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tx">
  <p:cSld name="TITLE_AND_BOD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475f99048e_0_247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475f99048e_0_247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g2475f99048e_0_24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475f99048e_0_188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2475f99048e_0_188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t" anchorCtr="0">
            <a:norm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g2475f99048e_0_18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g2475f99048e_0_18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2475f99048e_0_18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475f99048e_0_194"/>
          <p:cNvSpPr txBox="1">
            <a:spLocks noGrp="1"/>
          </p:cNvSpPr>
          <p:nvPr>
            <p:ph type="title"/>
          </p:nvPr>
        </p:nvSpPr>
        <p:spPr>
          <a:xfrm>
            <a:off x="481542" y="2937933"/>
            <a:ext cx="51816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2475f99048e_0_194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g2475f99048e_0_19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2475f99048e_0_19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2475f99048e_0_19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475f99048e_0_200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2475f99048e_0_200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500" cy="30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t" anchorCtr="0">
            <a:normAutofit/>
          </a:bodyPr>
          <a:lstStyle>
            <a:lvl1pPr marL="457200" lvl="0" indent="-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1pPr>
            <a:lvl2pPr marL="91440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3pPr>
            <a:lvl4pPr marL="1828800" lvl="3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68" name="Google Shape;68;g2475f99048e_0_200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500" cy="30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t" anchorCtr="0">
            <a:normAutofit/>
          </a:bodyPr>
          <a:lstStyle>
            <a:lvl1pPr marL="457200" lvl="0" indent="-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1pPr>
            <a:lvl2pPr marL="91440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3pPr>
            <a:lvl4pPr marL="1828800" lvl="3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69" name="Google Shape;69;g2475f99048e_0_20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2475f99048e_0_20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2475f99048e_0_20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475f99048e_0_207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2475f99048e_0_207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5pPr>
            <a:lvl6pPr marL="274320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6pPr>
            <a:lvl7pPr marL="320040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7pPr>
            <a:lvl8pPr marL="365760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8pPr>
            <a:lvl9pPr marL="411480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75" name="Google Shape;75;g2475f99048e_0_207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700" cy="26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marL="3200400" lvl="6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marL="3657600" lvl="7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marL="4114800" lvl="8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>
            <a:endParaRPr/>
          </a:p>
        </p:txBody>
      </p:sp>
      <p:sp>
        <p:nvSpPr>
          <p:cNvPr id="76" name="Google Shape;76;g2475f99048e_0_207"/>
          <p:cNvSpPr txBox="1">
            <a:spLocks noGrp="1"/>
          </p:cNvSpPr>
          <p:nvPr>
            <p:ph type="body" idx="3"/>
          </p:nvPr>
        </p:nvSpPr>
        <p:spPr>
          <a:xfrm>
            <a:off x="3096683" y="1023409"/>
            <a:ext cx="26943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5pPr>
            <a:lvl6pPr marL="274320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6pPr>
            <a:lvl7pPr marL="320040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7pPr>
            <a:lvl8pPr marL="365760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8pPr>
            <a:lvl9pPr marL="411480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77" name="Google Shape;77;g2475f99048e_0_207"/>
          <p:cNvSpPr txBox="1">
            <a:spLocks noGrp="1"/>
          </p:cNvSpPr>
          <p:nvPr>
            <p:ph type="body" idx="4"/>
          </p:nvPr>
        </p:nvSpPr>
        <p:spPr>
          <a:xfrm>
            <a:off x="3096683" y="1449917"/>
            <a:ext cx="2694300" cy="26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marL="3200400" lvl="6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marL="3657600" lvl="7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marL="4114800" lvl="8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>
            <a:endParaRPr/>
          </a:p>
        </p:txBody>
      </p:sp>
      <p:sp>
        <p:nvSpPr>
          <p:cNvPr id="78" name="Google Shape;78;g2475f99048e_0_20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2475f99048e_0_20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2475f99048e_0_20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475f99048e_0_21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g2475f99048e_0_21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2475f99048e_0_21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g2475f99048e_0_21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475f99048e_0_221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sz="13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475f99048e_0_221"/>
          <p:cNvSpPr txBox="1">
            <a:spLocks noGrp="1"/>
          </p:cNvSpPr>
          <p:nvPr>
            <p:ph type="body" idx="1"/>
          </p:nvPr>
        </p:nvSpPr>
        <p:spPr>
          <a:xfrm>
            <a:off x="2383367" y="182033"/>
            <a:ext cx="3408000" cy="3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t" anchorCtr="0">
            <a:norm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2pPr>
            <a:lvl3pPr marL="137160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4pPr>
            <a:lvl5pPr marL="2286000" lvl="4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»"/>
              <a:defRPr sz="1300"/>
            </a:lvl5pPr>
            <a:lvl6pPr marL="2743200" lvl="5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6pPr>
            <a:lvl7pPr marL="3200400" lvl="6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7pPr>
            <a:lvl8pPr marL="3657600" lvl="7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8pPr>
            <a:lvl9pPr marL="4114800" lvl="8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9pPr>
          </a:lstStyle>
          <a:p>
            <a:endParaRPr/>
          </a:p>
        </p:txBody>
      </p:sp>
      <p:sp>
        <p:nvSpPr>
          <p:cNvPr id="89" name="Google Shape;89;g2475f99048e_0_221"/>
          <p:cNvSpPr txBox="1">
            <a:spLocks noGrp="1"/>
          </p:cNvSpPr>
          <p:nvPr>
            <p:ph type="body" idx="2"/>
          </p:nvPr>
        </p:nvSpPr>
        <p:spPr>
          <a:xfrm>
            <a:off x="304800" y="956733"/>
            <a:ext cx="2005500" cy="31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marL="1828800" lvl="3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marL="2286000" lvl="4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marL="3200400" lvl="6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marL="3657600" lvl="7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marL="4114800" lvl="8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90" name="Google Shape;90;g2475f99048e_0_22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2475f99048e_0_22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2475f99048e_0_22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475f99048e_0_228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sz="13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2475f99048e_0_228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g2475f99048e_0_228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marL="1828800" lvl="3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marL="2286000" lvl="4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marL="3200400" lvl="6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marL="3657600" lvl="7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marL="4114800" lvl="8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97" name="Google Shape;97;g2475f99048e_0_22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2475f99048e_0_22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2475f99048e_0_22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75f99048e_0_235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2475f99048e_0_235"/>
          <p:cNvSpPr txBox="1">
            <a:spLocks noGrp="1"/>
          </p:cNvSpPr>
          <p:nvPr>
            <p:ph type="body" idx="1"/>
          </p:nvPr>
        </p:nvSpPr>
        <p:spPr>
          <a:xfrm rot="5400000">
            <a:off x="1539450" y="-167850"/>
            <a:ext cx="30171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t" anchorCtr="0">
            <a:norm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g2475f99048e_0_23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2475f99048e_0_23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2475f99048e_0_23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475f99048e_0_17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g2475f99048e_0_172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t" anchorCtr="0">
            <a:norm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»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g2475f99048e_0_17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g2475f99048e_0_17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g2475f99048e_0_17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12" Type="http://schemas.openxmlformats.org/officeDocument/2006/relationships/image" Target="../media/image10.sv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3.sv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4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7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8.png"/><Relationship Id="rId19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9999"/>
          </a:blip>
          <a:srcRect l="1809" t="8118" r="1671" b="1039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9871">
            <a:off x="1450333" y="608479"/>
            <a:ext cx="9873368" cy="5349571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TextBox 5"/>
          <p:cNvSpPr txBox="1"/>
          <p:nvPr/>
        </p:nvSpPr>
        <p:spPr>
          <a:xfrm rot="108661">
            <a:off x="3046268" y="2204036"/>
            <a:ext cx="6917613" cy="2400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kk-KZ" sz="3900" b="1" dirty="0" smtClean="0">
                <a:latin typeface="Palatino Linotype" pitchFamily="18" charset="0"/>
              </a:rPr>
              <a:t>ЕДИНОЕ НАЦИОНАЛЬНОЕ ТЕСТИРОВАНИЕ</a:t>
            </a:r>
          </a:p>
          <a:p>
            <a:pPr algn="ctr"/>
            <a:r>
              <a:rPr lang="kk-KZ" sz="3900" b="1" dirty="0" smtClean="0">
                <a:latin typeface="Palatino Linotype" pitchFamily="18" charset="0"/>
              </a:rPr>
              <a:t>ЯНВАРЬ-2024</a:t>
            </a:r>
            <a:endParaRPr lang="en-US" sz="3900" b="1" dirty="0">
              <a:latin typeface="Palatino Linotype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83721" y="2811262"/>
            <a:ext cx="483661" cy="4836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454520" y="4736514"/>
            <a:ext cx="451480" cy="4514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5808648">
            <a:off x="894250" y="3187674"/>
            <a:ext cx="2543413" cy="31086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2838877">
            <a:off x="-14703" y="1558422"/>
            <a:ext cx="1612957" cy="6666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559729">
            <a:off x="10966203" y="5462595"/>
            <a:ext cx="1061906" cy="130367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142415">
            <a:off x="4263121" y="6120737"/>
            <a:ext cx="3666200" cy="31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dirty="0">
                <a:latin typeface="Roboto"/>
              </a:rPr>
              <a:t>АСТАНА, </a:t>
            </a:r>
            <a:r>
              <a:rPr lang="en-US" sz="2000" dirty="0" smtClean="0">
                <a:latin typeface="Roboto"/>
              </a:rPr>
              <a:t>20</a:t>
            </a:r>
            <a:r>
              <a:rPr lang="kk-KZ" sz="2000" dirty="0" smtClean="0">
                <a:latin typeface="Roboto"/>
              </a:rPr>
              <a:t>24</a:t>
            </a:r>
            <a:endParaRPr lang="en-US" sz="2000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3620375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3" name="Google Shape;573;g2475f99048e_0_650"/>
          <p:cNvCxnSpPr/>
          <p:nvPr/>
        </p:nvCxnSpPr>
        <p:spPr>
          <a:xfrm>
            <a:off x="500723" y="5359419"/>
            <a:ext cx="11190018" cy="0"/>
          </a:xfrm>
          <a:prstGeom prst="straightConnector1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84" name="Google Shape;584;g2475f99048e_0_6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" y="-157"/>
            <a:ext cx="12191514" cy="952524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g2475f99048e_0_650"/>
          <p:cNvSpPr txBox="1"/>
          <p:nvPr/>
        </p:nvSpPr>
        <p:spPr>
          <a:xfrm>
            <a:off x="2959450" y="167300"/>
            <a:ext cx="7049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-RU" sz="2700" b="0" i="0" u="none" strike="noStrike" cap="none" dirty="0" smtClean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ФОРМАТ ЕНТ-2024</a:t>
            </a:r>
            <a:endParaRPr sz="2700" b="0" i="0" u="none" strike="noStrike" cap="none" dirty="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836132" y="2745115"/>
            <a:ext cx="6195059" cy="2306934"/>
            <a:chOff x="1385826" y="1122248"/>
            <a:chExt cx="5976664" cy="2665777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1386427" y="1122248"/>
              <a:ext cx="2783947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386427" y="2370674"/>
              <a:ext cx="2783947" cy="14173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554367" y="1122248"/>
              <a:ext cx="2736115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549349" y="2370675"/>
              <a:ext cx="2752740" cy="141735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8" name="TextBox 1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1601850" y="1313401"/>
              <a:ext cx="864096" cy="8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 smtClean="0">
                  <a:latin typeface="Segoe UI" pitchFamily="34" charset="0"/>
                  <a:cs typeface="Segoe UI" pitchFamily="34" charset="0"/>
                </a:rPr>
                <a:t>40</a:t>
              </a:r>
              <a:endParaRPr lang="ru-RU" altLang="ko-KR" sz="4400" b="1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TextBox 1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4770202" y="1290754"/>
              <a:ext cx="864096" cy="8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 smtClean="0">
                  <a:latin typeface="Segoe UI" pitchFamily="34" charset="0"/>
                  <a:cs typeface="Segoe UI" pitchFamily="34" charset="0"/>
                </a:rPr>
                <a:t>40</a:t>
              </a:r>
              <a:endParaRPr lang="ru-RU" altLang="ko-KR" sz="4400" b="1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41" name="TextBox 1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2465946" y="1434770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 smtClean="0">
                  <a:latin typeface="Palatino Linotype" pitchFamily="18" charset="0"/>
                  <a:cs typeface="Arial" pitchFamily="34" charset="0"/>
                </a:rPr>
                <a:t>ТЕСТОВЫХ  ЗАДАНИЙ</a:t>
              </a:r>
              <a:endParaRPr lang="ru-RU" altLang="ko-KR" sz="1600" b="1" dirty="0">
                <a:latin typeface="Palatino Linotype" pitchFamily="18" charset="0"/>
                <a:cs typeface="Arial" pitchFamily="34" charset="0"/>
              </a:endParaRPr>
            </a:p>
          </p:txBody>
        </p:sp>
        <p:sp>
          <p:nvSpPr>
            <p:cNvPr id="42" name="TextBox 1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5634298" y="1426059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 smtClean="0">
                  <a:latin typeface="Palatino Linotype" pitchFamily="18" charset="0"/>
                  <a:cs typeface="Arial" pitchFamily="34" charset="0"/>
                </a:rPr>
                <a:t>ТЕСТОВЫХ  ЗАДАНИЙ</a:t>
              </a:r>
              <a:endParaRPr lang="ru-RU" altLang="ko-KR" sz="1600" b="1" dirty="0">
                <a:latin typeface="Palatino Linotype" pitchFamily="18" charset="0"/>
                <a:cs typeface="Arial" pitchFamily="34" charset="0"/>
              </a:endParaRPr>
            </a:p>
          </p:txBody>
        </p:sp>
        <p:sp>
          <p:nvSpPr>
            <p:cNvPr id="44" name="TextBox 19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1385826" y="2660647"/>
              <a:ext cx="2952328" cy="746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1 - ПРОФИЛЬНЫЙ ПРЕДМЕТ </a:t>
              </a:r>
              <a:endPara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rial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4222" y="952367"/>
            <a:ext cx="118751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     </a:t>
            </a:r>
            <a:r>
              <a:rPr lang="ru-RU" sz="2600" dirty="0"/>
              <a:t> </a:t>
            </a:r>
            <a:r>
              <a:rPr lang="ru-RU" sz="2600" b="1" kern="1200" dirty="0">
                <a:solidFill>
                  <a:srgbClr val="7030A0"/>
                </a:solidFill>
                <a:latin typeface="Palatino Linotype" pitchFamily="18" charset="0"/>
                <a:ea typeface="+mn-ea"/>
                <a:cs typeface="Segoe UI" pitchFamily="34" charset="0"/>
              </a:rPr>
              <a:t>Обучающиеся ОВПО по группе образовательных программ, требующие творческой подготовки, и желающих перевестись на другие группы образовательных программ на платной основе сдают ЕНТ по двум профильным </a:t>
            </a:r>
            <a:r>
              <a:rPr lang="ru-RU" sz="2600" b="1" kern="1200" dirty="0" smtClean="0">
                <a:solidFill>
                  <a:srgbClr val="7030A0"/>
                </a:solidFill>
                <a:latin typeface="Palatino Linotype" pitchFamily="18" charset="0"/>
                <a:ea typeface="+mn-ea"/>
                <a:cs typeface="Segoe UI" pitchFamily="34" charset="0"/>
              </a:rPr>
              <a:t>предметам</a:t>
            </a:r>
            <a:endParaRPr lang="ru-RU" sz="2600" b="1" kern="1200" dirty="0">
              <a:solidFill>
                <a:srgbClr val="7030A0"/>
              </a:solidFill>
              <a:latin typeface="Palatino Linotype" pitchFamily="18" charset="0"/>
              <a:ea typeface="+mn-ea"/>
              <a:cs typeface="Segoe UI" pitchFamily="34" charset="0"/>
            </a:endParaRP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xmlns="" xmlns:lc="http://schemas.openxmlformats.org/drawingml/2006/lockedCanvas" id="{07F741B9-3A74-4FBE-8208-E5B13F846967}"/>
              </a:ext>
            </a:extLst>
          </p:cNvPr>
          <p:cNvSpPr txBox="1"/>
          <p:nvPr/>
        </p:nvSpPr>
        <p:spPr>
          <a:xfrm>
            <a:off x="6092061" y="4149520"/>
            <a:ext cx="3060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9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2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rial" pitchFamily="34" charset="0"/>
              </a:rPr>
              <a:t>1 - ПРОФИЛЬНЫЙ ПРЕДМЕТ </a:t>
            </a:r>
            <a:endParaRPr lang="ru-RU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23" name="Google Shape;592;g2475f99048e_0_650"/>
          <p:cNvSpPr txBox="1"/>
          <p:nvPr/>
        </p:nvSpPr>
        <p:spPr>
          <a:xfrm>
            <a:off x="766027" y="5907795"/>
            <a:ext cx="91905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200" b="1" i="1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Общее время выполнения: 130 минут</a:t>
            </a:r>
            <a:endParaRPr sz="1000" b="1" i="1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TextBox 26">
            <a:extLst>
              <a:ext uri="{FF2B5EF4-FFF2-40B4-BE49-F238E27FC236}">
                <a16:creationId xmlns:a16="http://schemas.microsoft.com/office/drawing/2014/main" xmlns="" xmlns:lc="http://schemas.openxmlformats.org/drawingml/2006/lockedCanvas" id="{07F741B9-3A74-4FBE-8208-E5B13F846967}"/>
              </a:ext>
            </a:extLst>
          </p:cNvPr>
          <p:cNvSpPr txBox="1"/>
          <p:nvPr/>
        </p:nvSpPr>
        <p:spPr>
          <a:xfrm>
            <a:off x="792501" y="5523074"/>
            <a:ext cx="9009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9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2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i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Всего тестовых заданий: 80, баллов 100</a:t>
            </a:r>
            <a:endParaRPr lang="ru-RU" sz="1000" b="1" i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ru-RU" altLang="ko-KR" sz="2200" b="1" i="1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</a:t>
            </a:r>
            <a:endParaRPr lang="ru-RU" altLang="ko-KR" sz="2200" b="1" i="1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4576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g2475f99048e_0_6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" y="-157"/>
            <a:ext cx="12191514" cy="952524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g2475f99048e_0_650"/>
          <p:cNvSpPr txBox="1"/>
          <p:nvPr/>
        </p:nvSpPr>
        <p:spPr>
          <a:xfrm>
            <a:off x="2959450" y="167300"/>
            <a:ext cx="7049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-RU" sz="2700" b="0" i="0" u="none" strike="noStrike" cap="none" dirty="0" smtClean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ФОРМАТ ЕНТ-2024</a:t>
            </a:r>
            <a:endParaRPr sz="2700" b="0" i="0" u="none" strike="noStrike" cap="none" dirty="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222" y="952367"/>
            <a:ext cx="1187516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     </a:t>
            </a:r>
            <a:r>
              <a:rPr lang="ru-RU" sz="2600" dirty="0"/>
              <a:t> </a:t>
            </a:r>
            <a:r>
              <a:rPr lang="ru-RU" sz="2600" b="1" kern="1200" dirty="0">
                <a:solidFill>
                  <a:srgbClr val="7030A0"/>
                </a:solidFill>
                <a:latin typeface="Palatino Linotype" pitchFamily="18" charset="0"/>
                <a:ea typeface="+mn-ea"/>
                <a:cs typeface="Segoe UI" pitchFamily="34" charset="0"/>
              </a:rPr>
              <a:t>Обучающиеся ОВПО желающие перевестись на группу образовательных программ области образования "Педагогические науки" сдают ЕНТ по истории Казахстана, математической грамотности, грамотности чтения (язык обучения) и двум профильным предметам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364772" y="3111138"/>
            <a:ext cx="11594619" cy="3331248"/>
            <a:chOff x="1385827" y="1122248"/>
            <a:chExt cx="6039926" cy="3849423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386427" y="1122248"/>
              <a:ext cx="6039326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386427" y="2370674"/>
              <a:ext cx="6039325" cy="14173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7" name="TextBox 1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1601850" y="1313401"/>
              <a:ext cx="5823902" cy="8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 smtClean="0">
                  <a:latin typeface="Segoe UI" pitchFamily="34" charset="0"/>
                  <a:cs typeface="Segoe UI" pitchFamily="34" charset="0"/>
                </a:rPr>
                <a:t> 20          10            10              40          40</a:t>
              </a:r>
              <a:endParaRPr lang="ru-RU" altLang="ko-KR" sz="4400" b="1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TextBox 19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1385827" y="2660647"/>
              <a:ext cx="1207646" cy="746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  ИСТОРИЯ                                                    КАЗАХСТАНА</a:t>
              </a:r>
              <a:endPara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rial" pitchFamily="34" charset="0"/>
              </a:endParaRPr>
            </a:p>
          </p:txBody>
        </p:sp>
        <p:sp>
          <p:nvSpPr>
            <p:cNvPr id="33" name="TextBox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2395122" y="2660647"/>
              <a:ext cx="1263814" cy="746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ru-RU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ГРАМОТНОСТЬ </a:t>
              </a:r>
            </a:p>
            <a:p>
              <a:pPr algn="ctr"/>
              <a:r>
                <a:rPr lang="ru-RU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ЧТЕНИЯ</a:t>
              </a:r>
              <a:endPara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rial" pitchFamily="34" charset="0"/>
              </a:endParaRPr>
            </a:p>
          </p:txBody>
        </p:sp>
        <p:sp>
          <p:nvSpPr>
            <p:cNvPr id="40" name="TextBox 2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2712779" y="4202230"/>
              <a:ext cx="20882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 smtClean="0">
                  <a:solidFill>
                    <a:srgbClr val="7030A0"/>
                  </a:solidFill>
                  <a:latin typeface="Palatino Linotype" pitchFamily="18" charset="0"/>
                  <a:cs typeface="Segoe UI" pitchFamily="34" charset="0"/>
                </a:rPr>
                <a:t>ВСЕГО</a:t>
              </a:r>
              <a:endParaRPr lang="ru-RU" altLang="ko-KR" sz="4400" b="1" dirty="0">
                <a:solidFill>
                  <a:srgbClr val="7030A0"/>
                </a:solidFill>
                <a:latin typeface="Palatino Linotype" pitchFamily="18" charset="0"/>
                <a:cs typeface="Segoe UI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549348" y="3817037"/>
              <a:ext cx="2752741" cy="76991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5" name="TextBox 2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4626949" y="3911214"/>
              <a:ext cx="1728192" cy="675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 smtClean="0">
                  <a:solidFill>
                    <a:schemeClr val="bg1"/>
                  </a:solidFill>
                  <a:latin typeface="Palatino Linotype" pitchFamily="18" charset="0"/>
                  <a:cs typeface="Arial" pitchFamily="34" charset="0"/>
                </a:rPr>
                <a:t>ТЕСТОВЫХ  ЗАДАНИЙ</a:t>
              </a:r>
              <a:endParaRPr lang="ru-RU" altLang="ko-KR" sz="1600" b="1" dirty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endParaRPr>
            </a:p>
          </p:txBody>
        </p:sp>
        <p:sp>
          <p:nvSpPr>
            <p:cNvPr id="47" name="TextBox 2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6151115" y="3808469"/>
              <a:ext cx="1274637" cy="8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120</a:t>
              </a:r>
              <a:endParaRPr lang="ru-RU" altLang="ko-KR" sz="1600" b="1" dirty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endParaRPr>
            </a:p>
          </p:txBody>
        </p:sp>
      </p:grpSp>
      <p:sp>
        <p:nvSpPr>
          <p:cNvPr id="48" name="TextBox 21">
            <a:extLst>
              <a:ext uri="{FF2B5EF4-FFF2-40B4-BE49-F238E27FC236}">
                <a16:creationId xmlns:a16="http://schemas.microsoft.com/office/drawing/2014/main" xmlns="" xmlns:lc="http://schemas.openxmlformats.org/drawingml/2006/lockedCanvas" id="{07F741B9-3A74-4FBE-8208-E5B13F846967}"/>
              </a:ext>
            </a:extLst>
          </p:cNvPr>
          <p:cNvSpPr txBox="1"/>
          <p:nvPr/>
        </p:nvSpPr>
        <p:spPr>
          <a:xfrm>
            <a:off x="4812632" y="4450468"/>
            <a:ext cx="268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algn="ctr" defTabSz="914310" eaLnBrk="1" latinLnBrk="0" hangingPunct="1"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54" defTabSz="91431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0" defTabSz="91431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defTabSz="91431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9" defTabSz="91431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2" defTabSz="91431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defTabSz="91431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defTabSz="91431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defTabSz="91431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ko-KR" b="1" dirty="0" smtClean="0">
                <a:latin typeface="Palatino Linotype" pitchFamily="18" charset="0"/>
              </a:rPr>
              <a:t>МАТЕМАТИЧЕСКАЯ ГРАМОТНОСТЬ</a:t>
            </a:r>
            <a:endParaRPr lang="ru-RU" altLang="ko-KR" b="1" dirty="0">
              <a:latin typeface="Palatino Linotype" pitchFamily="18" charset="0"/>
            </a:endParaRPr>
          </a:p>
        </p:txBody>
      </p:sp>
      <p:sp>
        <p:nvSpPr>
          <p:cNvPr id="53" name="TextBox 21">
            <a:extLst>
              <a:ext uri="{FF2B5EF4-FFF2-40B4-BE49-F238E27FC236}">
                <a16:creationId xmlns:a16="http://schemas.microsoft.com/office/drawing/2014/main" xmlns="" xmlns:lc="http://schemas.openxmlformats.org/drawingml/2006/lockedCanvas" id="{07F741B9-3A74-4FBE-8208-E5B13F846967}"/>
              </a:ext>
            </a:extLst>
          </p:cNvPr>
          <p:cNvSpPr txBox="1"/>
          <p:nvPr/>
        </p:nvSpPr>
        <p:spPr>
          <a:xfrm>
            <a:off x="7395480" y="4461304"/>
            <a:ext cx="242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9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2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rial" pitchFamily="34" charset="0"/>
              </a:rPr>
              <a:t>1-ПРОФИЛЬНЫЙ ПРЕДМЕТ</a:t>
            </a:r>
            <a:endParaRPr lang="ru-RU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54" name="TextBox 21">
            <a:extLst>
              <a:ext uri="{FF2B5EF4-FFF2-40B4-BE49-F238E27FC236}">
                <a16:creationId xmlns:a16="http://schemas.microsoft.com/office/drawing/2014/main" xmlns="" xmlns:lc="http://schemas.openxmlformats.org/drawingml/2006/lockedCanvas" id="{07F741B9-3A74-4FBE-8208-E5B13F846967}"/>
              </a:ext>
            </a:extLst>
          </p:cNvPr>
          <p:cNvSpPr txBox="1"/>
          <p:nvPr/>
        </p:nvSpPr>
        <p:spPr>
          <a:xfrm>
            <a:off x="9755466" y="4448075"/>
            <a:ext cx="242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9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2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rial" pitchFamily="34" charset="0"/>
              </a:rPr>
              <a:t>2-ПРОФИЛЬНЫЙ </a:t>
            </a:r>
            <a: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rial" pitchFamily="34" charset="0"/>
              </a:rPr>
              <a:t>ПРЕДМЕТ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457713" y="6190957"/>
            <a:ext cx="5264284" cy="6336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31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4" algn="l" defTabSz="91431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0" algn="l" defTabSz="91431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64" algn="l" defTabSz="91431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19" algn="l" defTabSz="91431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72" algn="l" defTabSz="91431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26" algn="l" defTabSz="91431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80" algn="l" defTabSz="91431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35" algn="l" defTabSz="91431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ko-KR" dirty="0" smtClean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rPr>
              <a:t>БАЛЛОВ</a:t>
            </a:r>
            <a:r>
              <a:rPr lang="ru-RU" altLang="ko-KR" b="1" dirty="0" smtClean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rPr>
              <a:t>  </a:t>
            </a:r>
            <a:endParaRPr lang="ru-RU" dirty="0"/>
          </a:p>
        </p:txBody>
      </p:sp>
      <p:sp>
        <p:nvSpPr>
          <p:cNvPr id="56" name="TextBox 27">
            <a:extLst>
              <a:ext uri="{FF2B5EF4-FFF2-40B4-BE49-F238E27FC236}">
                <a16:creationId xmlns:a16="http://schemas.microsoft.com/office/drawing/2014/main" xmlns="" xmlns:lc="http://schemas.openxmlformats.org/drawingml/2006/lockedCanvas" id="{07F741B9-3A74-4FBE-8208-E5B13F846967}"/>
              </a:ext>
            </a:extLst>
          </p:cNvPr>
          <p:cNvSpPr txBox="1"/>
          <p:nvPr/>
        </p:nvSpPr>
        <p:spPr>
          <a:xfrm>
            <a:off x="9568660" y="6093508"/>
            <a:ext cx="2446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9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2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ko-KR" sz="44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140</a:t>
            </a:r>
            <a:endParaRPr lang="ru-RU" altLang="ko-KR" sz="1600" b="1" dirty="0">
              <a:solidFill>
                <a:schemeClr val="bg1"/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57" name="Google Shape;592;g2475f99048e_0_650"/>
          <p:cNvSpPr txBox="1"/>
          <p:nvPr/>
        </p:nvSpPr>
        <p:spPr>
          <a:xfrm>
            <a:off x="506933" y="6335161"/>
            <a:ext cx="91905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200" b="1" i="1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Общее время выполнения: 240 минут</a:t>
            </a:r>
            <a:endParaRPr sz="1000" b="1" i="1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30389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653;g2475f99048e_0_7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98" y="-12149"/>
            <a:ext cx="12191514" cy="9525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7453" y="203074"/>
            <a:ext cx="12209498" cy="562547"/>
          </a:xfrm>
        </p:spPr>
        <p:txBody>
          <a:bodyPr>
            <a:noAutofit/>
          </a:bodyPr>
          <a:lstStyle/>
          <a:p>
            <a:pPr defTabSz="531413">
              <a:lnSpc>
                <a:spcPts val="4718"/>
              </a:lnSpc>
            </a:pPr>
            <a:r>
              <a:rPr lang="ru-RU" sz="3000" b="1" dirty="0">
                <a:solidFill>
                  <a:schemeClr val="bg1"/>
                </a:solidFill>
                <a:latin typeface="Palatino Linotype" pitchFamily="18" charset="0"/>
              </a:rPr>
              <a:t>Подача заявления на апелляцию на ЕНТ</a:t>
            </a:r>
            <a:endParaRPr lang="en-US" sz="30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2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22" y="5960920"/>
            <a:ext cx="11149626" cy="624922"/>
          </a:xfrm>
        </p:spPr>
        <p:txBody>
          <a:bodyPr/>
          <a:lstStyle/>
          <a:p>
            <a:pPr algn="l"/>
            <a:r>
              <a:rPr lang="kk-KZ" sz="1600" i="1" dirty="0" smtClean="0">
                <a:solidFill>
                  <a:schemeClr val="bg2">
                    <a:lumMod val="10000"/>
                  </a:schemeClr>
                </a:solidFill>
              </a:rPr>
              <a:t>*Примечание:  </a:t>
            </a:r>
            <a:r>
              <a:rPr lang="ru-RU" sz="1600" i="1" dirty="0">
                <a:solidFill>
                  <a:schemeClr val="bg2">
                    <a:lumMod val="10000"/>
                  </a:schemeClr>
                </a:solidFill>
              </a:rPr>
              <a:t>Заявления на апелляцию по пересмотру всех тестовых заданий без указания мотивированного основания (полное пояснение, пошаговое решение задач) по каждому заданию рассмотрению не подлежат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0489A6B-C36E-4660-A937-242551757631}"/>
              </a:ext>
            </a:extLst>
          </p:cNvPr>
          <p:cNvSpPr/>
          <p:nvPr/>
        </p:nvSpPr>
        <p:spPr>
          <a:xfrm>
            <a:off x="6768502" y="1255636"/>
            <a:ext cx="3666116" cy="7070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0587" tIns="45292" rIns="90587" bIns="45292">
            <a:spAutoFit/>
          </a:bodyPr>
          <a:lstStyle/>
          <a:p>
            <a:pPr algn="ctr" defTabSz="905763"/>
            <a:r>
              <a:rPr lang="kk-KZ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СОДЕРЖАНИЮ ТЕСТОВЫХ ЗАДАНИЙ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489A6B-C36E-4660-A937-242551757631}"/>
              </a:ext>
            </a:extLst>
          </p:cNvPr>
          <p:cNvSpPr/>
          <p:nvPr/>
        </p:nvSpPr>
        <p:spPr>
          <a:xfrm>
            <a:off x="1278850" y="1227260"/>
            <a:ext cx="3630509" cy="10147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0587" tIns="45292" rIns="90587" bIns="45292">
            <a:spAutoFit/>
          </a:bodyPr>
          <a:lstStyle/>
          <a:p>
            <a:pPr algn="ctr" defTabSz="905763"/>
            <a:r>
              <a:rPr lang="kk-KZ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ТЕХНИЧЕСКОЙ ПРИЧИНЕ</a:t>
            </a:r>
          </a:p>
          <a:p>
            <a:pPr algn="ctr" defTabSz="905763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C0489A6B-C36E-4660-A937-242551757631}"/>
              </a:ext>
            </a:extLst>
          </p:cNvPr>
          <p:cNvSpPr/>
          <p:nvPr/>
        </p:nvSpPr>
        <p:spPr>
          <a:xfrm>
            <a:off x="6194555" y="3274122"/>
            <a:ext cx="5115876" cy="173568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0587" tIns="45292" rIns="90587" bIns="45292">
            <a:spAutoFit/>
          </a:bodyPr>
          <a:lstStyle/>
          <a:p>
            <a:pPr marL="169847" indent="-169847" algn="just" defTabSz="905763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правильный ответ не совпадает с кодом правильных ответов</a:t>
            </a:r>
          </a:p>
          <a:p>
            <a:pPr marL="169847" indent="-169847" algn="just" defTabSz="905763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не было правильного ответа; </a:t>
            </a:r>
          </a:p>
          <a:p>
            <a:pPr marL="169847" indent="-169847" algn="just" defTabSz="905763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в тестовых заданиях с выбором одного правильного ответа было более одного правильного ответа</a:t>
            </a:r>
          </a:p>
          <a:p>
            <a:pPr marL="169847" indent="-169847" algn="just" defTabSz="905763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тестовое задание составлено неправильно.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C0489A6B-C36E-4660-A937-242551757631}"/>
              </a:ext>
            </a:extLst>
          </p:cNvPr>
          <p:cNvSpPr/>
          <p:nvPr/>
        </p:nvSpPr>
        <p:spPr>
          <a:xfrm>
            <a:off x="612412" y="3288440"/>
            <a:ext cx="4963382" cy="57792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0587" tIns="45292" rIns="90587" bIns="45292">
            <a:spAutoFit/>
          </a:bodyPr>
          <a:lstStyle/>
          <a:p>
            <a:pPr marL="169847" indent="-169847" algn="just" defTabSz="905763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отсутствует в условиях тестового задания фрагмента (текста, чертежей, рисунков, таблиц</a:t>
            </a:r>
          </a:p>
        </p:txBody>
      </p:sp>
      <p:pic>
        <p:nvPicPr>
          <p:cNvPr id="13" name="Picture 5" descr="C:\Users\a.kasenaeva\Downloads\clock+event+time+watch+icon-1320196391333457888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20" y="2318836"/>
            <a:ext cx="513693" cy="54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39866" y="2163142"/>
            <a:ext cx="4819516" cy="707022"/>
          </a:xfrm>
          <a:prstGeom prst="rect">
            <a:avLst/>
          </a:prstGeom>
          <a:noFill/>
        </p:spPr>
        <p:txBody>
          <a:bodyPr wrap="square" lIns="90587" tIns="45292" rIns="90587" bIns="45292" rtlCol="0">
            <a:spAutoFit/>
          </a:bodyPr>
          <a:lstStyle/>
          <a:p>
            <a:pPr algn="ctr"/>
            <a:r>
              <a:rPr lang="kk-KZ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одается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течение 30 минут после завершения тестирования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4388" y="2335006"/>
            <a:ext cx="4819516" cy="399245"/>
          </a:xfrm>
          <a:prstGeom prst="rect">
            <a:avLst/>
          </a:prstGeom>
          <a:noFill/>
        </p:spPr>
        <p:txBody>
          <a:bodyPr wrap="square" lIns="90587" tIns="45292" rIns="90587" bIns="45292" rtlCol="0">
            <a:spAutoFit/>
          </a:bodyPr>
          <a:lstStyle/>
          <a:p>
            <a:pPr algn="ctr"/>
            <a:r>
              <a:rPr lang="kk-KZ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подается во время тестирования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897117" y="545423"/>
            <a:ext cx="63392" cy="4782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5" descr="C:\Users\a.kasenaeva\Downloads\clock+event+time+watch+icon-1320196391333457888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19266"/>
            <a:ext cx="513693" cy="54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 descr="C:\Users\a.kasenaeva\Downloads\Calendar-icon-f44dd67c059978ec6424e2a5ad4d2a42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681" y="5257712"/>
            <a:ext cx="451558" cy="54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671078" y="5359243"/>
            <a:ext cx="8388304" cy="399245"/>
          </a:xfrm>
          <a:prstGeom prst="rect">
            <a:avLst/>
          </a:prstGeom>
          <a:noFill/>
        </p:spPr>
        <p:txBody>
          <a:bodyPr wrap="square" lIns="90587" tIns="45292" rIns="90587" bIns="45292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Результаты апелляции предоставляются в течение 30 </a:t>
            </a:r>
            <a:r>
              <a:rPr lang="ru-RU" dirty="0" smtClean="0">
                <a:solidFill>
                  <a:schemeClr val="tx1"/>
                </a:solidFill>
              </a:rPr>
              <a:t>рабочих </a:t>
            </a:r>
            <a:r>
              <a:rPr lang="ru-RU" dirty="0">
                <a:solidFill>
                  <a:schemeClr val="tx1"/>
                </a:solidFill>
              </a:rPr>
              <a:t>дней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86097" y="2725689"/>
            <a:ext cx="2311576" cy="399245"/>
          </a:xfrm>
          <a:prstGeom prst="rect">
            <a:avLst/>
          </a:prstGeom>
          <a:noFill/>
        </p:spPr>
        <p:txBody>
          <a:bodyPr wrap="square" lIns="90587" tIns="45292" rIns="90587" bIns="45292" rtlCol="0">
            <a:spAutoFit/>
          </a:bodyPr>
          <a:lstStyle/>
          <a:p>
            <a:r>
              <a:rPr lang="kk-KZ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 если: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50460" y="2796121"/>
            <a:ext cx="2589591" cy="399245"/>
          </a:xfrm>
          <a:prstGeom prst="rect">
            <a:avLst/>
          </a:prstGeom>
          <a:noFill/>
        </p:spPr>
        <p:txBody>
          <a:bodyPr wrap="square" lIns="90587" tIns="45292" rIns="90587" bIns="45292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 если</a:t>
            </a:r>
            <a:r>
              <a:rPr lang="kk-KZ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653;g2475f99048e_0_7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798" y="-12149"/>
            <a:ext cx="12191514" cy="95252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8636000" y="2407183"/>
            <a:ext cx="4724400" cy="309315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just">
              <a:lnSpc>
                <a:spcPct val="115000"/>
              </a:lnSpc>
            </a:pPr>
            <a:endParaRPr lang="kk-KZ" sz="700" i="1" dirty="0">
              <a:latin typeface="Palatino Linotype" panose="02040502050505030304" pitchFamily="18" charset="0"/>
            </a:endParaRPr>
          </a:p>
          <a:p>
            <a:pPr indent="357681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ru-RU" sz="700" i="1" dirty="0">
              <a:latin typeface="Palatino Linotype" panose="0204050205050503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75009" y="201594"/>
            <a:ext cx="6621672" cy="553992"/>
          </a:xfrm>
          <a:prstGeom prst="rect">
            <a:avLst/>
          </a:prstGeom>
        </p:spPr>
        <p:txBody>
          <a:bodyPr wrap="none" lIns="60954" tIns="30477" rIns="60954" bIns="30477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Palatino Linotype" pitchFamily="18" charset="0"/>
              </a:rPr>
              <a:t>УЧАСТНИКИ ТЕСТИРОВАНИЯ</a:t>
            </a:r>
            <a:endParaRPr lang="ru-RU" sz="3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83555" y="1292521"/>
            <a:ext cx="7273745" cy="1580912"/>
            <a:chOff x="3367654" y="1562100"/>
            <a:chExt cx="10910618" cy="237136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76727DB-2CF8-4FF9-B9E6-AC9AE14313CE}"/>
                </a:ext>
              </a:extLst>
            </p:cNvPr>
            <p:cNvSpPr txBox="1"/>
            <p:nvPr/>
          </p:nvSpPr>
          <p:spPr>
            <a:xfrm>
              <a:off x="6477000" y="2020436"/>
              <a:ext cx="6054093" cy="876021"/>
            </a:xfrm>
            <a:prstGeom prst="rect">
              <a:avLst/>
            </a:prstGeom>
            <a:noFill/>
          </p:spPr>
          <p:txBody>
            <a:bodyPr wrap="square" lIns="90690" tIns="45343" rIns="90690" bIns="45343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70C0"/>
                  </a:solidFill>
                  <a:latin typeface="Palatino Linotype" pitchFamily="18" charset="0"/>
                  <a:cs typeface="Arial" pitchFamily="34" charset="0"/>
                </a:rPr>
                <a:t>АДМИНИСТРАТОРЫ ТЕСТИРОВАНИЯ</a:t>
              </a:r>
              <a:endParaRPr lang="kk-KZ" sz="1600" b="1" dirty="0">
                <a:solidFill>
                  <a:srgbClr val="0070C0"/>
                </a:solidFill>
                <a:latin typeface="Palatino Linotype" pitchFamily="18" charset="0"/>
                <a:cs typeface="Arial" pitchFamily="34" charset="0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3367654" y="1562100"/>
              <a:ext cx="2590801" cy="2371368"/>
              <a:chOff x="8707060" y="2157278"/>
              <a:chExt cx="4856540" cy="4434021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10073592" y="3162300"/>
                <a:ext cx="2123472" cy="2152765"/>
                <a:chOff x="1893778" y="2033710"/>
                <a:chExt cx="8802800" cy="8229600"/>
              </a:xfrm>
            </p:grpSpPr>
            <p:pic>
              <p:nvPicPr>
                <p:cNvPr id="9" name="Picture 17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>
                <a:xfrm>
                  <a:off x="1893778" y="2033710"/>
                  <a:ext cx="4721733" cy="8229600"/>
                </a:xfrm>
                <a:prstGeom prst="rect">
                  <a:avLst/>
                </a:prstGeom>
              </p:spPr>
            </p:pic>
            <p:pic>
              <p:nvPicPr>
                <p:cNvPr id="10" name="Picture 18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>
                <a:xfrm>
                  <a:off x="6643500" y="2033710"/>
                  <a:ext cx="4053078" cy="8229600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1"/>
              <p:cNvGrpSpPr/>
              <p:nvPr/>
            </p:nvGrpSpPr>
            <p:grpSpPr>
              <a:xfrm>
                <a:off x="8707060" y="2157278"/>
                <a:ext cx="4856540" cy="4434021"/>
                <a:chOff x="0" y="0"/>
                <a:chExt cx="6858000" cy="6858000"/>
              </a:xfrm>
            </p:grpSpPr>
            <p:grpSp>
              <p:nvGrpSpPr>
                <p:cNvPr id="14" name="Group 12"/>
                <p:cNvGrpSpPr>
                  <a:grpSpLocks noChangeAspect="1"/>
                </p:cNvGrpSpPr>
                <p:nvPr/>
              </p:nvGrpSpPr>
              <p:grpSpPr>
                <a:xfrm>
                  <a:off x="0" y="0"/>
                  <a:ext cx="6858000" cy="6858000"/>
                  <a:chOff x="0" y="0"/>
                  <a:chExt cx="2540000" cy="2540000"/>
                </a:xfrm>
              </p:grpSpPr>
              <p:sp>
                <p:nvSpPr>
                  <p:cNvPr id="15" name="Freeform 13"/>
                  <p:cNvSpPr/>
                  <p:nvPr/>
                </p:nvSpPr>
                <p:spPr>
                  <a:xfrm>
                    <a:off x="-62725" y="-2035"/>
                    <a:ext cx="2665449" cy="2544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5449" h="2544070">
                        <a:moveTo>
                          <a:pt x="1332725" y="2035"/>
                        </a:moveTo>
                        <a:cubicBezTo>
                          <a:pt x="1787805" y="0"/>
                          <a:pt x="2209190" y="241614"/>
                          <a:pt x="2437320" y="635390"/>
                        </a:cubicBezTo>
                        <a:cubicBezTo>
                          <a:pt x="2665450" y="1029165"/>
                          <a:pt x="2665450" y="1514905"/>
                          <a:pt x="2437320" y="1908680"/>
                        </a:cubicBezTo>
                        <a:cubicBezTo>
                          <a:pt x="2209190" y="2302456"/>
                          <a:pt x="1787805" y="2544070"/>
                          <a:pt x="1332725" y="2542035"/>
                        </a:cubicBezTo>
                        <a:cubicBezTo>
                          <a:pt x="877645" y="2544070"/>
                          <a:pt x="456260" y="2302456"/>
                          <a:pt x="228130" y="1908680"/>
                        </a:cubicBezTo>
                        <a:cubicBezTo>
                          <a:pt x="0" y="1514905"/>
                          <a:pt x="0" y="1029165"/>
                          <a:pt x="228130" y="635390"/>
                        </a:cubicBezTo>
                        <a:cubicBezTo>
                          <a:pt x="456260" y="241614"/>
                          <a:pt x="877645" y="0"/>
                          <a:pt x="1332725" y="2035"/>
                        </a:cubicBezTo>
                        <a:lnTo>
                          <a:pt x="1332725" y="281435"/>
                        </a:lnTo>
                        <a:cubicBezTo>
                          <a:pt x="977762" y="279848"/>
                          <a:pt x="649082" y="468307"/>
                          <a:pt x="471141" y="775452"/>
                        </a:cubicBezTo>
                        <a:cubicBezTo>
                          <a:pt x="293200" y="1082597"/>
                          <a:pt x="293200" y="1461473"/>
                          <a:pt x="471141" y="1768618"/>
                        </a:cubicBezTo>
                        <a:cubicBezTo>
                          <a:pt x="649082" y="2075763"/>
                          <a:pt x="977762" y="2264223"/>
                          <a:pt x="1332725" y="2262635"/>
                        </a:cubicBezTo>
                        <a:cubicBezTo>
                          <a:pt x="1687688" y="2264223"/>
                          <a:pt x="2016368" y="2075763"/>
                          <a:pt x="2194309" y="1768618"/>
                        </a:cubicBezTo>
                        <a:cubicBezTo>
                          <a:pt x="2372250" y="1461473"/>
                          <a:pt x="2372250" y="1082597"/>
                          <a:pt x="2194309" y="775452"/>
                        </a:cubicBezTo>
                        <a:cubicBezTo>
                          <a:pt x="2016368" y="468307"/>
                          <a:pt x="1687688" y="279848"/>
                          <a:pt x="1332725" y="281435"/>
                        </a:cubicBezTo>
                        <a:close/>
                      </a:path>
                    </a:pathLst>
                  </a:custGeom>
                  <a:solidFill>
                    <a:srgbClr val="494F56"/>
                  </a:solidFill>
                </p:spPr>
              </p:sp>
              <p:sp>
                <p:nvSpPr>
                  <p:cNvPr id="17" name="Freeform 14"/>
                  <p:cNvSpPr/>
                  <p:nvPr/>
                </p:nvSpPr>
                <p:spPr>
                  <a:xfrm>
                    <a:off x="705980" y="3328"/>
                    <a:ext cx="1924094" cy="2628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4094" h="2628768">
                        <a:moveTo>
                          <a:pt x="720986" y="6409"/>
                        </a:moveTo>
                        <a:cubicBezTo>
                          <a:pt x="1209705" y="67280"/>
                          <a:pt x="1619170" y="405214"/>
                          <a:pt x="1771632" y="873515"/>
                        </a:cubicBezTo>
                        <a:cubicBezTo>
                          <a:pt x="1924095" y="1341817"/>
                          <a:pt x="1792064" y="1856043"/>
                          <a:pt x="1432854" y="2192969"/>
                        </a:cubicBezTo>
                        <a:cubicBezTo>
                          <a:pt x="1073644" y="2529896"/>
                          <a:pt x="552026" y="2628769"/>
                          <a:pt x="94435" y="2446668"/>
                        </a:cubicBezTo>
                        <a:cubicBezTo>
                          <a:pt x="47841" y="2428366"/>
                          <a:pt x="14600" y="2386533"/>
                          <a:pt x="7300" y="2337009"/>
                        </a:cubicBezTo>
                        <a:cubicBezTo>
                          <a:pt x="0" y="2287485"/>
                          <a:pt x="19757" y="2237840"/>
                          <a:pt x="59089" y="2206873"/>
                        </a:cubicBezTo>
                        <a:cubicBezTo>
                          <a:pt x="98420" y="2175906"/>
                          <a:pt x="151315" y="2168351"/>
                          <a:pt x="197743" y="2187069"/>
                        </a:cubicBezTo>
                        <a:cubicBezTo>
                          <a:pt x="554665" y="2329107"/>
                          <a:pt x="961527" y="2251986"/>
                          <a:pt x="1241711" y="1989184"/>
                        </a:cubicBezTo>
                        <a:cubicBezTo>
                          <a:pt x="1521894" y="1726382"/>
                          <a:pt x="1624879" y="1325285"/>
                          <a:pt x="1505958" y="960010"/>
                        </a:cubicBezTo>
                        <a:cubicBezTo>
                          <a:pt x="1387037" y="594735"/>
                          <a:pt x="1067654" y="331146"/>
                          <a:pt x="686454" y="283667"/>
                        </a:cubicBezTo>
                        <a:cubicBezTo>
                          <a:pt x="636751" y="277702"/>
                          <a:pt x="594039" y="245600"/>
                          <a:pt x="574491" y="199515"/>
                        </a:cubicBezTo>
                        <a:cubicBezTo>
                          <a:pt x="554942" y="153430"/>
                          <a:pt x="561546" y="100408"/>
                          <a:pt x="591802" y="60527"/>
                        </a:cubicBezTo>
                        <a:cubicBezTo>
                          <a:pt x="622057" y="20645"/>
                          <a:pt x="671339" y="0"/>
                          <a:pt x="720986" y="6409"/>
                        </a:cubicBezTo>
                        <a:close/>
                      </a:path>
                    </a:pathLst>
                  </a:custGeom>
                  <a:solidFill>
                    <a:srgbClr val="6CE5E8"/>
                  </a:solidFill>
                </p:spPr>
              </p:sp>
            </p:grpSp>
          </p:grpSp>
        </p:grpSp>
        <p:sp>
          <p:nvSpPr>
            <p:cNvPr id="45" name="Freeform 9"/>
            <p:cNvSpPr/>
            <p:nvPr/>
          </p:nvSpPr>
          <p:spPr>
            <a:xfrm>
              <a:off x="12801600" y="1774281"/>
              <a:ext cx="1476672" cy="1369469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E5E5"/>
            </a:solidFill>
          </p:spPr>
          <p:txBody>
            <a:bodyPr/>
            <a:lstStyle/>
            <a:p>
              <a:pPr algn="ctr"/>
              <a:endParaRPr lang="kk-KZ" sz="1300" dirty="0">
                <a:latin typeface="Palatino Linotype" pitchFamily="18" charset="0"/>
              </a:endParaRPr>
            </a:p>
            <a:p>
              <a:pPr algn="ctr"/>
              <a:r>
                <a:rPr lang="kk-KZ" sz="2700" b="1" dirty="0" smtClean="0">
                  <a:latin typeface="Palatino Linotype" pitchFamily="18" charset="0"/>
                </a:rPr>
                <a:t>255</a:t>
              </a:r>
              <a:endParaRPr lang="ru-RU" sz="2700" b="1" dirty="0">
                <a:latin typeface="Palatino Linotype" pitchFamily="18" charset="0"/>
              </a:endParaRPr>
            </a:p>
          </p:txBody>
        </p:sp>
      </p:grpSp>
      <p:sp>
        <p:nvSpPr>
          <p:cNvPr id="46" name="TextBox 10"/>
          <p:cNvSpPr txBox="1"/>
          <p:nvPr/>
        </p:nvSpPr>
        <p:spPr>
          <a:xfrm>
            <a:off x="7430675" y="1813541"/>
            <a:ext cx="806100" cy="912979"/>
          </a:xfrm>
          <a:prstGeom prst="rect">
            <a:avLst/>
          </a:prstGeom>
        </p:spPr>
        <p:txBody>
          <a:bodyPr lIns="33863" tIns="33863" rIns="33863" bIns="33863" rtlCol="0" anchor="ctr"/>
          <a:lstStyle/>
          <a:p>
            <a:pPr algn="ctr">
              <a:lnSpc>
                <a:spcPts val="2004"/>
              </a:lnSpc>
            </a:pPr>
            <a:endParaRPr/>
          </a:p>
        </p:txBody>
      </p:sp>
      <p:grpSp>
        <p:nvGrpSpPr>
          <p:cNvPr id="11" name="Группа 10"/>
          <p:cNvGrpSpPr/>
          <p:nvPr/>
        </p:nvGrpSpPr>
        <p:grpSpPr>
          <a:xfrm>
            <a:off x="1483709" y="2508488"/>
            <a:ext cx="6695091" cy="1580912"/>
            <a:chOff x="3473635" y="3543300"/>
            <a:chExt cx="10042637" cy="2371368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913491" y="4000500"/>
              <a:ext cx="1581569" cy="1365456"/>
              <a:chOff x="2614972" y="2018047"/>
              <a:chExt cx="3252427" cy="2671352"/>
            </a:xfrm>
          </p:grpSpPr>
          <p:pic>
            <p:nvPicPr>
              <p:cNvPr id="6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38240" y="2157279"/>
                <a:ext cx="1229159" cy="2532120"/>
              </a:xfrm>
              <a:prstGeom prst="rect">
                <a:avLst/>
              </a:prstGeom>
            </p:spPr>
          </p:pic>
          <p:pic>
            <p:nvPicPr>
              <p:cNvPr id="7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14972" y="2018047"/>
                <a:ext cx="2039084" cy="2671351"/>
              </a:xfrm>
              <a:prstGeom prst="rect">
                <a:avLst/>
              </a:prstGeom>
            </p:spPr>
          </p:pic>
        </p:grpSp>
        <p:grpSp>
          <p:nvGrpSpPr>
            <p:cNvPr id="48" name="Группа 47"/>
            <p:cNvGrpSpPr/>
            <p:nvPr/>
          </p:nvGrpSpPr>
          <p:grpSpPr>
            <a:xfrm>
              <a:off x="3473635" y="3543300"/>
              <a:ext cx="10042637" cy="2371368"/>
              <a:chOff x="3367654" y="1562100"/>
              <a:chExt cx="10042637" cy="2371368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E76727DB-2CF8-4FF9-B9E6-AC9AE14313CE}"/>
                  </a:ext>
                </a:extLst>
              </p:cNvPr>
              <p:cNvSpPr txBox="1"/>
              <p:nvPr/>
            </p:nvSpPr>
            <p:spPr>
              <a:xfrm>
                <a:off x="5913819" y="2350809"/>
                <a:ext cx="6054093" cy="506690"/>
              </a:xfrm>
              <a:prstGeom prst="rect">
                <a:avLst/>
              </a:prstGeom>
              <a:noFill/>
            </p:spPr>
            <p:txBody>
              <a:bodyPr wrap="square" lIns="90690" tIns="45343" rIns="90690" bIns="45343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0070C0"/>
                    </a:solidFill>
                    <a:latin typeface="Palatino Linotype" pitchFamily="18" charset="0"/>
                    <a:cs typeface="Arial" pitchFamily="34" charset="0"/>
                  </a:rPr>
                  <a:t>НАБЛЮДАТЕЛИ ТЕСТИРОВАНИЯ</a:t>
                </a:r>
                <a:endParaRPr lang="kk-KZ" sz="1600" b="1" dirty="0">
                  <a:solidFill>
                    <a:srgbClr val="0070C0"/>
                  </a:solidFill>
                  <a:latin typeface="Palatino Linotype" pitchFamily="18" charset="0"/>
                  <a:cs typeface="Arial" pitchFamily="34" charset="0"/>
                </a:endParaRPr>
              </a:p>
            </p:txBody>
          </p:sp>
          <p:grpSp>
            <p:nvGrpSpPr>
              <p:cNvPr id="53" name="Group 11"/>
              <p:cNvGrpSpPr/>
              <p:nvPr/>
            </p:nvGrpSpPr>
            <p:grpSpPr>
              <a:xfrm>
                <a:off x="3367654" y="1562100"/>
                <a:ext cx="2590801" cy="2371368"/>
                <a:chOff x="0" y="0"/>
                <a:chExt cx="6858000" cy="6858000"/>
              </a:xfrm>
            </p:grpSpPr>
            <p:grpSp>
              <p:nvGrpSpPr>
                <p:cNvPr id="54" name="Group 12"/>
                <p:cNvGrpSpPr>
                  <a:grpSpLocks noChangeAspect="1"/>
                </p:cNvGrpSpPr>
                <p:nvPr/>
              </p:nvGrpSpPr>
              <p:grpSpPr>
                <a:xfrm>
                  <a:off x="0" y="0"/>
                  <a:ext cx="6858000" cy="6858000"/>
                  <a:chOff x="0" y="0"/>
                  <a:chExt cx="2540000" cy="2540000"/>
                </a:xfrm>
              </p:grpSpPr>
              <p:sp>
                <p:nvSpPr>
                  <p:cNvPr id="55" name="Freeform 13"/>
                  <p:cNvSpPr/>
                  <p:nvPr/>
                </p:nvSpPr>
                <p:spPr>
                  <a:xfrm>
                    <a:off x="-62725" y="-2035"/>
                    <a:ext cx="2665449" cy="2544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5449" h="2544070">
                        <a:moveTo>
                          <a:pt x="1332725" y="2035"/>
                        </a:moveTo>
                        <a:cubicBezTo>
                          <a:pt x="1787805" y="0"/>
                          <a:pt x="2209190" y="241614"/>
                          <a:pt x="2437320" y="635390"/>
                        </a:cubicBezTo>
                        <a:cubicBezTo>
                          <a:pt x="2665450" y="1029165"/>
                          <a:pt x="2665450" y="1514905"/>
                          <a:pt x="2437320" y="1908680"/>
                        </a:cubicBezTo>
                        <a:cubicBezTo>
                          <a:pt x="2209190" y="2302456"/>
                          <a:pt x="1787805" y="2544070"/>
                          <a:pt x="1332725" y="2542035"/>
                        </a:cubicBezTo>
                        <a:cubicBezTo>
                          <a:pt x="877645" y="2544070"/>
                          <a:pt x="456260" y="2302456"/>
                          <a:pt x="228130" y="1908680"/>
                        </a:cubicBezTo>
                        <a:cubicBezTo>
                          <a:pt x="0" y="1514905"/>
                          <a:pt x="0" y="1029165"/>
                          <a:pt x="228130" y="635390"/>
                        </a:cubicBezTo>
                        <a:cubicBezTo>
                          <a:pt x="456260" y="241614"/>
                          <a:pt x="877645" y="0"/>
                          <a:pt x="1332725" y="2035"/>
                        </a:cubicBezTo>
                        <a:lnTo>
                          <a:pt x="1332725" y="281435"/>
                        </a:lnTo>
                        <a:cubicBezTo>
                          <a:pt x="977762" y="279848"/>
                          <a:pt x="649082" y="468307"/>
                          <a:pt x="471141" y="775452"/>
                        </a:cubicBezTo>
                        <a:cubicBezTo>
                          <a:pt x="293200" y="1082597"/>
                          <a:pt x="293200" y="1461473"/>
                          <a:pt x="471141" y="1768618"/>
                        </a:cubicBezTo>
                        <a:cubicBezTo>
                          <a:pt x="649082" y="2075763"/>
                          <a:pt x="977762" y="2264223"/>
                          <a:pt x="1332725" y="2262635"/>
                        </a:cubicBezTo>
                        <a:cubicBezTo>
                          <a:pt x="1687688" y="2264223"/>
                          <a:pt x="2016368" y="2075763"/>
                          <a:pt x="2194309" y="1768618"/>
                        </a:cubicBezTo>
                        <a:cubicBezTo>
                          <a:pt x="2372250" y="1461473"/>
                          <a:pt x="2372250" y="1082597"/>
                          <a:pt x="2194309" y="775452"/>
                        </a:cubicBezTo>
                        <a:cubicBezTo>
                          <a:pt x="2016368" y="468307"/>
                          <a:pt x="1687688" y="279848"/>
                          <a:pt x="1332725" y="281435"/>
                        </a:cubicBezTo>
                        <a:close/>
                      </a:path>
                    </a:pathLst>
                  </a:custGeom>
                  <a:solidFill>
                    <a:srgbClr val="494F56"/>
                  </a:solidFill>
                </p:spPr>
              </p:sp>
              <p:sp>
                <p:nvSpPr>
                  <p:cNvPr id="56" name="Freeform 14"/>
                  <p:cNvSpPr/>
                  <p:nvPr/>
                </p:nvSpPr>
                <p:spPr>
                  <a:xfrm>
                    <a:off x="705980" y="3328"/>
                    <a:ext cx="1924094" cy="2628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4094" h="2628768">
                        <a:moveTo>
                          <a:pt x="720986" y="6409"/>
                        </a:moveTo>
                        <a:cubicBezTo>
                          <a:pt x="1209705" y="67280"/>
                          <a:pt x="1619170" y="405214"/>
                          <a:pt x="1771632" y="873515"/>
                        </a:cubicBezTo>
                        <a:cubicBezTo>
                          <a:pt x="1924095" y="1341817"/>
                          <a:pt x="1792064" y="1856043"/>
                          <a:pt x="1432854" y="2192969"/>
                        </a:cubicBezTo>
                        <a:cubicBezTo>
                          <a:pt x="1073644" y="2529896"/>
                          <a:pt x="552026" y="2628769"/>
                          <a:pt x="94435" y="2446668"/>
                        </a:cubicBezTo>
                        <a:cubicBezTo>
                          <a:pt x="47841" y="2428366"/>
                          <a:pt x="14600" y="2386533"/>
                          <a:pt x="7300" y="2337009"/>
                        </a:cubicBezTo>
                        <a:cubicBezTo>
                          <a:pt x="0" y="2287485"/>
                          <a:pt x="19757" y="2237840"/>
                          <a:pt x="59089" y="2206873"/>
                        </a:cubicBezTo>
                        <a:cubicBezTo>
                          <a:pt x="98420" y="2175906"/>
                          <a:pt x="151315" y="2168351"/>
                          <a:pt x="197743" y="2187069"/>
                        </a:cubicBezTo>
                        <a:cubicBezTo>
                          <a:pt x="554665" y="2329107"/>
                          <a:pt x="961527" y="2251986"/>
                          <a:pt x="1241711" y="1989184"/>
                        </a:cubicBezTo>
                        <a:cubicBezTo>
                          <a:pt x="1521894" y="1726382"/>
                          <a:pt x="1624879" y="1325285"/>
                          <a:pt x="1505958" y="960010"/>
                        </a:cubicBezTo>
                        <a:cubicBezTo>
                          <a:pt x="1387037" y="594735"/>
                          <a:pt x="1067654" y="331146"/>
                          <a:pt x="686454" y="283667"/>
                        </a:cubicBezTo>
                        <a:cubicBezTo>
                          <a:pt x="636751" y="277702"/>
                          <a:pt x="594039" y="245600"/>
                          <a:pt x="574491" y="199515"/>
                        </a:cubicBezTo>
                        <a:cubicBezTo>
                          <a:pt x="554942" y="153430"/>
                          <a:pt x="561546" y="100408"/>
                          <a:pt x="591802" y="60527"/>
                        </a:cubicBezTo>
                        <a:cubicBezTo>
                          <a:pt x="622057" y="20645"/>
                          <a:pt x="671339" y="0"/>
                          <a:pt x="720986" y="6409"/>
                        </a:cubicBezTo>
                        <a:close/>
                      </a:path>
                    </a:pathLst>
                  </a:custGeom>
                  <a:solidFill>
                    <a:srgbClr val="6CE5E8"/>
                  </a:solidFill>
                </p:spPr>
              </p:sp>
            </p:grpSp>
          </p:grpSp>
          <p:sp>
            <p:nvSpPr>
              <p:cNvPr id="51" name="Freeform 9"/>
              <p:cNvSpPr/>
              <p:nvPr/>
            </p:nvSpPr>
            <p:spPr>
              <a:xfrm>
                <a:off x="11933619" y="1882569"/>
                <a:ext cx="1476672" cy="13694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E5E5"/>
              </a:solidFill>
            </p:spPr>
            <p:txBody>
              <a:bodyPr/>
              <a:lstStyle/>
              <a:p>
                <a:pPr algn="ctr"/>
                <a:endParaRPr lang="kk-KZ" sz="1300" dirty="0">
                  <a:latin typeface="Palatino Linotype" pitchFamily="18" charset="0"/>
                </a:endParaRPr>
              </a:p>
              <a:p>
                <a:pPr algn="ctr"/>
                <a:r>
                  <a:rPr lang="kk-KZ" sz="2700" b="1" dirty="0" smtClean="0">
                    <a:latin typeface="Palatino Linotype" pitchFamily="18" charset="0"/>
                  </a:rPr>
                  <a:t>18</a:t>
                </a:r>
                <a:endParaRPr lang="ru-RU" sz="2700" b="1" dirty="0">
                  <a:latin typeface="Palatino Linotype" pitchFamily="18" charset="0"/>
                </a:endParaRPr>
              </a:p>
            </p:txBody>
          </p:sp>
        </p:grpSp>
      </p:grpSp>
      <p:grpSp>
        <p:nvGrpSpPr>
          <p:cNvPr id="66" name="Группа 65"/>
          <p:cNvGrpSpPr/>
          <p:nvPr/>
        </p:nvGrpSpPr>
        <p:grpSpPr>
          <a:xfrm>
            <a:off x="2999481" y="3778488"/>
            <a:ext cx="7770119" cy="1580912"/>
            <a:chOff x="3473635" y="3543300"/>
            <a:chExt cx="11655178" cy="2371368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3913491" y="4000500"/>
              <a:ext cx="1581569" cy="1365456"/>
              <a:chOff x="2614972" y="2018047"/>
              <a:chExt cx="3252427" cy="2671352"/>
            </a:xfrm>
          </p:grpSpPr>
          <p:pic>
            <p:nvPicPr>
              <p:cNvPr id="75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38240" y="2157279"/>
                <a:ext cx="1229159" cy="2532120"/>
              </a:xfrm>
              <a:prstGeom prst="rect">
                <a:avLst/>
              </a:prstGeom>
            </p:spPr>
          </p:pic>
          <p:pic>
            <p:nvPicPr>
              <p:cNvPr id="76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14972" y="2018047"/>
                <a:ext cx="2039084" cy="2671351"/>
              </a:xfrm>
              <a:prstGeom prst="rect">
                <a:avLst/>
              </a:prstGeom>
            </p:spPr>
          </p:pic>
        </p:grpSp>
        <p:grpSp>
          <p:nvGrpSpPr>
            <p:cNvPr id="68" name="Группа 67"/>
            <p:cNvGrpSpPr/>
            <p:nvPr/>
          </p:nvGrpSpPr>
          <p:grpSpPr>
            <a:xfrm>
              <a:off x="3473635" y="3543300"/>
              <a:ext cx="11655178" cy="2371368"/>
              <a:chOff x="3367654" y="1562100"/>
              <a:chExt cx="11655178" cy="2371368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E76727DB-2CF8-4FF9-B9E6-AC9AE14313CE}"/>
                  </a:ext>
                </a:extLst>
              </p:cNvPr>
              <p:cNvSpPr txBox="1"/>
              <p:nvPr/>
            </p:nvSpPr>
            <p:spPr>
              <a:xfrm>
                <a:off x="5913818" y="2495193"/>
                <a:ext cx="7632342" cy="876021"/>
              </a:xfrm>
              <a:prstGeom prst="rect">
                <a:avLst/>
              </a:prstGeom>
              <a:noFill/>
            </p:spPr>
            <p:txBody>
              <a:bodyPr wrap="square" lIns="90690" tIns="45343" rIns="90690" bIns="45343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0070C0"/>
                    </a:solidFill>
                    <a:latin typeface="Palatino Linotype" pitchFamily="18" charset="0"/>
                    <a:cs typeface="Arial" pitchFamily="34" charset="0"/>
                  </a:rPr>
                  <a:t>РЕГИОНАЛЬНЫЕ ГОСУДАРСТВЕННЫЕ КОМИСИИ</a:t>
                </a:r>
                <a:endParaRPr lang="kk-KZ" sz="1600" b="1" dirty="0">
                  <a:solidFill>
                    <a:srgbClr val="0070C0"/>
                  </a:solidFill>
                  <a:latin typeface="Palatino Linotype" pitchFamily="18" charset="0"/>
                  <a:cs typeface="Arial" pitchFamily="34" charset="0"/>
                </a:endParaRPr>
              </a:p>
            </p:txBody>
          </p:sp>
          <p:grpSp>
            <p:nvGrpSpPr>
              <p:cNvPr id="70" name="Group 11"/>
              <p:cNvGrpSpPr/>
              <p:nvPr/>
            </p:nvGrpSpPr>
            <p:grpSpPr>
              <a:xfrm>
                <a:off x="3367654" y="1562100"/>
                <a:ext cx="2590801" cy="2371368"/>
                <a:chOff x="0" y="0"/>
                <a:chExt cx="6858000" cy="6858000"/>
              </a:xfrm>
            </p:grpSpPr>
            <p:grpSp>
              <p:nvGrpSpPr>
                <p:cNvPr id="72" name="Group 12"/>
                <p:cNvGrpSpPr>
                  <a:grpSpLocks noChangeAspect="1"/>
                </p:cNvGrpSpPr>
                <p:nvPr/>
              </p:nvGrpSpPr>
              <p:grpSpPr>
                <a:xfrm>
                  <a:off x="0" y="0"/>
                  <a:ext cx="6858000" cy="6858000"/>
                  <a:chOff x="0" y="0"/>
                  <a:chExt cx="2540000" cy="2540000"/>
                </a:xfrm>
              </p:grpSpPr>
              <p:sp>
                <p:nvSpPr>
                  <p:cNvPr id="73" name="Freeform 13"/>
                  <p:cNvSpPr/>
                  <p:nvPr/>
                </p:nvSpPr>
                <p:spPr>
                  <a:xfrm>
                    <a:off x="-62725" y="-2035"/>
                    <a:ext cx="2665449" cy="2544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5449" h="2544070">
                        <a:moveTo>
                          <a:pt x="1332725" y="2035"/>
                        </a:moveTo>
                        <a:cubicBezTo>
                          <a:pt x="1787805" y="0"/>
                          <a:pt x="2209190" y="241614"/>
                          <a:pt x="2437320" y="635390"/>
                        </a:cubicBezTo>
                        <a:cubicBezTo>
                          <a:pt x="2665450" y="1029165"/>
                          <a:pt x="2665450" y="1514905"/>
                          <a:pt x="2437320" y="1908680"/>
                        </a:cubicBezTo>
                        <a:cubicBezTo>
                          <a:pt x="2209190" y="2302456"/>
                          <a:pt x="1787805" y="2544070"/>
                          <a:pt x="1332725" y="2542035"/>
                        </a:cubicBezTo>
                        <a:cubicBezTo>
                          <a:pt x="877645" y="2544070"/>
                          <a:pt x="456260" y="2302456"/>
                          <a:pt x="228130" y="1908680"/>
                        </a:cubicBezTo>
                        <a:cubicBezTo>
                          <a:pt x="0" y="1514905"/>
                          <a:pt x="0" y="1029165"/>
                          <a:pt x="228130" y="635390"/>
                        </a:cubicBezTo>
                        <a:cubicBezTo>
                          <a:pt x="456260" y="241614"/>
                          <a:pt x="877645" y="0"/>
                          <a:pt x="1332725" y="2035"/>
                        </a:cubicBezTo>
                        <a:lnTo>
                          <a:pt x="1332725" y="281435"/>
                        </a:lnTo>
                        <a:cubicBezTo>
                          <a:pt x="977762" y="279848"/>
                          <a:pt x="649082" y="468307"/>
                          <a:pt x="471141" y="775452"/>
                        </a:cubicBezTo>
                        <a:cubicBezTo>
                          <a:pt x="293200" y="1082597"/>
                          <a:pt x="293200" y="1461473"/>
                          <a:pt x="471141" y="1768618"/>
                        </a:cubicBezTo>
                        <a:cubicBezTo>
                          <a:pt x="649082" y="2075763"/>
                          <a:pt x="977762" y="2264223"/>
                          <a:pt x="1332725" y="2262635"/>
                        </a:cubicBezTo>
                        <a:cubicBezTo>
                          <a:pt x="1687688" y="2264223"/>
                          <a:pt x="2016368" y="2075763"/>
                          <a:pt x="2194309" y="1768618"/>
                        </a:cubicBezTo>
                        <a:cubicBezTo>
                          <a:pt x="2372250" y="1461473"/>
                          <a:pt x="2372250" y="1082597"/>
                          <a:pt x="2194309" y="775452"/>
                        </a:cubicBezTo>
                        <a:cubicBezTo>
                          <a:pt x="2016368" y="468307"/>
                          <a:pt x="1687688" y="279848"/>
                          <a:pt x="1332725" y="281435"/>
                        </a:cubicBezTo>
                        <a:close/>
                      </a:path>
                    </a:pathLst>
                  </a:custGeom>
                  <a:solidFill>
                    <a:srgbClr val="494F56"/>
                  </a:solidFill>
                </p:spPr>
              </p:sp>
              <p:sp>
                <p:nvSpPr>
                  <p:cNvPr id="74" name="Freeform 14"/>
                  <p:cNvSpPr/>
                  <p:nvPr/>
                </p:nvSpPr>
                <p:spPr>
                  <a:xfrm>
                    <a:off x="705980" y="3328"/>
                    <a:ext cx="1924094" cy="2628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4094" h="2628768">
                        <a:moveTo>
                          <a:pt x="720986" y="6409"/>
                        </a:moveTo>
                        <a:cubicBezTo>
                          <a:pt x="1209705" y="67280"/>
                          <a:pt x="1619170" y="405214"/>
                          <a:pt x="1771632" y="873515"/>
                        </a:cubicBezTo>
                        <a:cubicBezTo>
                          <a:pt x="1924095" y="1341817"/>
                          <a:pt x="1792064" y="1856043"/>
                          <a:pt x="1432854" y="2192969"/>
                        </a:cubicBezTo>
                        <a:cubicBezTo>
                          <a:pt x="1073644" y="2529896"/>
                          <a:pt x="552026" y="2628769"/>
                          <a:pt x="94435" y="2446668"/>
                        </a:cubicBezTo>
                        <a:cubicBezTo>
                          <a:pt x="47841" y="2428366"/>
                          <a:pt x="14600" y="2386533"/>
                          <a:pt x="7300" y="2337009"/>
                        </a:cubicBezTo>
                        <a:cubicBezTo>
                          <a:pt x="0" y="2287485"/>
                          <a:pt x="19757" y="2237840"/>
                          <a:pt x="59089" y="2206873"/>
                        </a:cubicBezTo>
                        <a:cubicBezTo>
                          <a:pt x="98420" y="2175906"/>
                          <a:pt x="151315" y="2168351"/>
                          <a:pt x="197743" y="2187069"/>
                        </a:cubicBezTo>
                        <a:cubicBezTo>
                          <a:pt x="554665" y="2329107"/>
                          <a:pt x="961527" y="2251986"/>
                          <a:pt x="1241711" y="1989184"/>
                        </a:cubicBezTo>
                        <a:cubicBezTo>
                          <a:pt x="1521894" y="1726382"/>
                          <a:pt x="1624879" y="1325285"/>
                          <a:pt x="1505958" y="960010"/>
                        </a:cubicBezTo>
                        <a:cubicBezTo>
                          <a:pt x="1387037" y="594735"/>
                          <a:pt x="1067654" y="331146"/>
                          <a:pt x="686454" y="283667"/>
                        </a:cubicBezTo>
                        <a:cubicBezTo>
                          <a:pt x="636751" y="277702"/>
                          <a:pt x="594039" y="245600"/>
                          <a:pt x="574491" y="199515"/>
                        </a:cubicBezTo>
                        <a:cubicBezTo>
                          <a:pt x="554942" y="153430"/>
                          <a:pt x="561546" y="100408"/>
                          <a:pt x="591802" y="60527"/>
                        </a:cubicBezTo>
                        <a:cubicBezTo>
                          <a:pt x="622057" y="20645"/>
                          <a:pt x="671339" y="0"/>
                          <a:pt x="720986" y="6409"/>
                        </a:cubicBezTo>
                        <a:close/>
                      </a:path>
                    </a:pathLst>
                  </a:custGeom>
                  <a:solidFill>
                    <a:srgbClr val="6CE5E8"/>
                  </a:solidFill>
                </p:spPr>
              </p:sp>
            </p:grpSp>
          </p:grpSp>
          <p:sp>
            <p:nvSpPr>
              <p:cNvPr id="71" name="Freeform 9"/>
              <p:cNvSpPr/>
              <p:nvPr/>
            </p:nvSpPr>
            <p:spPr>
              <a:xfrm>
                <a:off x="13546160" y="2063049"/>
                <a:ext cx="1476672" cy="13694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E5E5"/>
              </a:solidFill>
            </p:spPr>
            <p:txBody>
              <a:bodyPr/>
              <a:lstStyle/>
              <a:p>
                <a:pPr algn="ctr"/>
                <a:endParaRPr lang="kk-KZ" sz="1300" dirty="0">
                  <a:latin typeface="Palatino Linotype" pitchFamily="18" charset="0"/>
                </a:endParaRPr>
              </a:p>
              <a:p>
                <a:pPr algn="ctr"/>
                <a:r>
                  <a:rPr lang="kk-KZ" sz="2700" b="1" dirty="0" smtClean="0">
                    <a:latin typeface="Palatino Linotype" pitchFamily="18" charset="0"/>
                  </a:rPr>
                  <a:t>408</a:t>
                </a:r>
                <a:endParaRPr lang="ru-RU" sz="2700" b="1" dirty="0">
                  <a:latin typeface="Palatino Linotype" pitchFamily="18" charset="0"/>
                </a:endParaRPr>
              </a:p>
            </p:txBody>
          </p:sp>
        </p:grpSp>
      </p:grpSp>
      <p:grpSp>
        <p:nvGrpSpPr>
          <p:cNvPr id="77" name="Группа 76"/>
          <p:cNvGrpSpPr/>
          <p:nvPr/>
        </p:nvGrpSpPr>
        <p:grpSpPr>
          <a:xfrm>
            <a:off x="4508055" y="5026510"/>
            <a:ext cx="7457441" cy="1752600"/>
            <a:chOff x="3473635" y="3543300"/>
            <a:chExt cx="10042637" cy="2371368"/>
          </a:xfrm>
        </p:grpSpPr>
        <p:grpSp>
          <p:nvGrpSpPr>
            <p:cNvPr id="78" name="Группа 77"/>
            <p:cNvGrpSpPr/>
            <p:nvPr/>
          </p:nvGrpSpPr>
          <p:grpSpPr>
            <a:xfrm>
              <a:off x="3913491" y="4000500"/>
              <a:ext cx="1581569" cy="1365456"/>
              <a:chOff x="2614972" y="2018047"/>
              <a:chExt cx="3252427" cy="2671352"/>
            </a:xfrm>
          </p:grpSpPr>
          <p:pic>
            <p:nvPicPr>
              <p:cNvPr id="86" name="Picture 7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38240" y="2157279"/>
                <a:ext cx="1229159" cy="2532120"/>
              </a:xfrm>
              <a:prstGeom prst="rect">
                <a:avLst/>
              </a:prstGeom>
            </p:spPr>
          </p:pic>
          <p:pic>
            <p:nvPicPr>
              <p:cNvPr id="87" name="Picture 14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14972" y="2018047"/>
                <a:ext cx="2039084" cy="2671351"/>
              </a:xfrm>
              <a:prstGeom prst="rect">
                <a:avLst/>
              </a:prstGeom>
            </p:spPr>
          </p:pic>
        </p:grpSp>
        <p:grpSp>
          <p:nvGrpSpPr>
            <p:cNvPr id="79" name="Группа 78"/>
            <p:cNvGrpSpPr/>
            <p:nvPr/>
          </p:nvGrpSpPr>
          <p:grpSpPr>
            <a:xfrm>
              <a:off x="3473635" y="3543300"/>
              <a:ext cx="10042637" cy="2371368"/>
              <a:chOff x="3367654" y="1562100"/>
              <a:chExt cx="10042637" cy="2371368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E76727DB-2CF8-4FF9-B9E6-AC9AE14313CE}"/>
                  </a:ext>
                </a:extLst>
              </p:cNvPr>
              <p:cNvSpPr txBox="1"/>
              <p:nvPr/>
            </p:nvSpPr>
            <p:spPr>
              <a:xfrm>
                <a:off x="5913819" y="2495193"/>
                <a:ext cx="6054093" cy="790204"/>
              </a:xfrm>
              <a:prstGeom prst="rect">
                <a:avLst/>
              </a:prstGeom>
              <a:noFill/>
            </p:spPr>
            <p:txBody>
              <a:bodyPr wrap="square" lIns="90690" tIns="45343" rIns="90690" bIns="45343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0070C0"/>
                    </a:solidFill>
                    <a:latin typeface="Palatino Linotype" pitchFamily="18" charset="0"/>
                    <a:cs typeface="Arial" pitchFamily="34" charset="0"/>
                  </a:rPr>
                  <a:t>РЕСПУБЛИКАНСКИЕ </a:t>
                </a:r>
                <a:endParaRPr lang="ru-RU" sz="1600" b="1" dirty="0">
                  <a:solidFill>
                    <a:srgbClr val="0070C0"/>
                  </a:solidFill>
                  <a:latin typeface="Palatino Linotype" pitchFamily="18" charset="0"/>
                  <a:cs typeface="Arial" pitchFamily="34" charset="0"/>
                </a:endParaRPr>
              </a:p>
              <a:p>
                <a:pPr algn="ctr"/>
                <a:r>
                  <a:rPr lang="ru-RU" sz="1600" b="1" dirty="0" smtClean="0">
                    <a:solidFill>
                      <a:srgbClr val="0070C0"/>
                    </a:solidFill>
                    <a:latin typeface="Palatino Linotype" pitchFamily="18" charset="0"/>
                    <a:cs typeface="Arial" pitchFamily="34" charset="0"/>
                  </a:rPr>
                  <a:t>АПЕЛЛЯЦИОННЫЕ КОМИССИИ</a:t>
                </a:r>
                <a:endParaRPr lang="kk-KZ" sz="1600" b="1" dirty="0">
                  <a:solidFill>
                    <a:srgbClr val="0070C0"/>
                  </a:solidFill>
                  <a:latin typeface="Palatino Linotype" pitchFamily="18" charset="0"/>
                  <a:cs typeface="Arial" pitchFamily="34" charset="0"/>
                </a:endParaRPr>
              </a:p>
            </p:txBody>
          </p:sp>
          <p:grpSp>
            <p:nvGrpSpPr>
              <p:cNvPr id="81" name="Group 11"/>
              <p:cNvGrpSpPr/>
              <p:nvPr/>
            </p:nvGrpSpPr>
            <p:grpSpPr>
              <a:xfrm>
                <a:off x="3367654" y="1562100"/>
                <a:ext cx="2590801" cy="2371368"/>
                <a:chOff x="0" y="0"/>
                <a:chExt cx="6858000" cy="6858000"/>
              </a:xfrm>
            </p:grpSpPr>
            <p:grpSp>
              <p:nvGrpSpPr>
                <p:cNvPr id="83" name="Group 12"/>
                <p:cNvGrpSpPr>
                  <a:grpSpLocks noChangeAspect="1"/>
                </p:cNvGrpSpPr>
                <p:nvPr/>
              </p:nvGrpSpPr>
              <p:grpSpPr>
                <a:xfrm>
                  <a:off x="0" y="0"/>
                  <a:ext cx="6858000" cy="6858000"/>
                  <a:chOff x="0" y="0"/>
                  <a:chExt cx="2540000" cy="2540000"/>
                </a:xfrm>
              </p:grpSpPr>
              <p:sp>
                <p:nvSpPr>
                  <p:cNvPr id="84" name="Freeform 13"/>
                  <p:cNvSpPr/>
                  <p:nvPr/>
                </p:nvSpPr>
                <p:spPr>
                  <a:xfrm>
                    <a:off x="-62725" y="-2035"/>
                    <a:ext cx="2665449" cy="2544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5449" h="2544070">
                        <a:moveTo>
                          <a:pt x="1332725" y="2035"/>
                        </a:moveTo>
                        <a:cubicBezTo>
                          <a:pt x="1787805" y="0"/>
                          <a:pt x="2209190" y="241614"/>
                          <a:pt x="2437320" y="635390"/>
                        </a:cubicBezTo>
                        <a:cubicBezTo>
                          <a:pt x="2665450" y="1029165"/>
                          <a:pt x="2665450" y="1514905"/>
                          <a:pt x="2437320" y="1908680"/>
                        </a:cubicBezTo>
                        <a:cubicBezTo>
                          <a:pt x="2209190" y="2302456"/>
                          <a:pt x="1787805" y="2544070"/>
                          <a:pt x="1332725" y="2542035"/>
                        </a:cubicBezTo>
                        <a:cubicBezTo>
                          <a:pt x="877645" y="2544070"/>
                          <a:pt x="456260" y="2302456"/>
                          <a:pt x="228130" y="1908680"/>
                        </a:cubicBezTo>
                        <a:cubicBezTo>
                          <a:pt x="0" y="1514905"/>
                          <a:pt x="0" y="1029165"/>
                          <a:pt x="228130" y="635390"/>
                        </a:cubicBezTo>
                        <a:cubicBezTo>
                          <a:pt x="456260" y="241614"/>
                          <a:pt x="877645" y="0"/>
                          <a:pt x="1332725" y="2035"/>
                        </a:cubicBezTo>
                        <a:lnTo>
                          <a:pt x="1332725" y="281435"/>
                        </a:lnTo>
                        <a:cubicBezTo>
                          <a:pt x="977762" y="279848"/>
                          <a:pt x="649082" y="468307"/>
                          <a:pt x="471141" y="775452"/>
                        </a:cubicBezTo>
                        <a:cubicBezTo>
                          <a:pt x="293200" y="1082597"/>
                          <a:pt x="293200" y="1461473"/>
                          <a:pt x="471141" y="1768618"/>
                        </a:cubicBezTo>
                        <a:cubicBezTo>
                          <a:pt x="649082" y="2075763"/>
                          <a:pt x="977762" y="2264223"/>
                          <a:pt x="1332725" y="2262635"/>
                        </a:cubicBezTo>
                        <a:cubicBezTo>
                          <a:pt x="1687688" y="2264223"/>
                          <a:pt x="2016368" y="2075763"/>
                          <a:pt x="2194309" y="1768618"/>
                        </a:cubicBezTo>
                        <a:cubicBezTo>
                          <a:pt x="2372250" y="1461473"/>
                          <a:pt x="2372250" y="1082597"/>
                          <a:pt x="2194309" y="775452"/>
                        </a:cubicBezTo>
                        <a:cubicBezTo>
                          <a:pt x="2016368" y="468307"/>
                          <a:pt x="1687688" y="279848"/>
                          <a:pt x="1332725" y="281435"/>
                        </a:cubicBezTo>
                        <a:close/>
                      </a:path>
                    </a:pathLst>
                  </a:custGeom>
                  <a:solidFill>
                    <a:srgbClr val="494F56"/>
                  </a:solidFill>
                </p:spPr>
              </p:sp>
              <p:sp>
                <p:nvSpPr>
                  <p:cNvPr id="85" name="Freeform 14"/>
                  <p:cNvSpPr/>
                  <p:nvPr/>
                </p:nvSpPr>
                <p:spPr>
                  <a:xfrm>
                    <a:off x="705980" y="3328"/>
                    <a:ext cx="1924094" cy="2628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4094" h="2628768">
                        <a:moveTo>
                          <a:pt x="720986" y="6409"/>
                        </a:moveTo>
                        <a:cubicBezTo>
                          <a:pt x="1209705" y="67280"/>
                          <a:pt x="1619170" y="405214"/>
                          <a:pt x="1771632" y="873515"/>
                        </a:cubicBezTo>
                        <a:cubicBezTo>
                          <a:pt x="1924095" y="1341817"/>
                          <a:pt x="1792064" y="1856043"/>
                          <a:pt x="1432854" y="2192969"/>
                        </a:cubicBezTo>
                        <a:cubicBezTo>
                          <a:pt x="1073644" y="2529896"/>
                          <a:pt x="552026" y="2628769"/>
                          <a:pt x="94435" y="2446668"/>
                        </a:cubicBezTo>
                        <a:cubicBezTo>
                          <a:pt x="47841" y="2428366"/>
                          <a:pt x="14600" y="2386533"/>
                          <a:pt x="7300" y="2337009"/>
                        </a:cubicBezTo>
                        <a:cubicBezTo>
                          <a:pt x="0" y="2287485"/>
                          <a:pt x="19757" y="2237840"/>
                          <a:pt x="59089" y="2206873"/>
                        </a:cubicBezTo>
                        <a:cubicBezTo>
                          <a:pt x="98420" y="2175906"/>
                          <a:pt x="151315" y="2168351"/>
                          <a:pt x="197743" y="2187069"/>
                        </a:cubicBezTo>
                        <a:cubicBezTo>
                          <a:pt x="554665" y="2329107"/>
                          <a:pt x="961527" y="2251986"/>
                          <a:pt x="1241711" y="1989184"/>
                        </a:cubicBezTo>
                        <a:cubicBezTo>
                          <a:pt x="1521894" y="1726382"/>
                          <a:pt x="1624879" y="1325285"/>
                          <a:pt x="1505958" y="960010"/>
                        </a:cubicBezTo>
                        <a:cubicBezTo>
                          <a:pt x="1387037" y="594735"/>
                          <a:pt x="1067654" y="331146"/>
                          <a:pt x="686454" y="283667"/>
                        </a:cubicBezTo>
                        <a:cubicBezTo>
                          <a:pt x="636751" y="277702"/>
                          <a:pt x="594039" y="245600"/>
                          <a:pt x="574491" y="199515"/>
                        </a:cubicBezTo>
                        <a:cubicBezTo>
                          <a:pt x="554942" y="153430"/>
                          <a:pt x="561546" y="100408"/>
                          <a:pt x="591802" y="60527"/>
                        </a:cubicBezTo>
                        <a:cubicBezTo>
                          <a:pt x="622057" y="20645"/>
                          <a:pt x="671339" y="0"/>
                          <a:pt x="720986" y="6409"/>
                        </a:cubicBezTo>
                        <a:close/>
                      </a:path>
                    </a:pathLst>
                  </a:custGeom>
                  <a:solidFill>
                    <a:srgbClr val="6CE5E8"/>
                  </a:solidFill>
                </p:spPr>
              </p:sp>
            </p:grpSp>
          </p:grpSp>
          <p:sp>
            <p:nvSpPr>
              <p:cNvPr id="82" name="Freeform 9"/>
              <p:cNvSpPr/>
              <p:nvPr/>
            </p:nvSpPr>
            <p:spPr>
              <a:xfrm>
                <a:off x="11933619" y="2063049"/>
                <a:ext cx="1476672" cy="13694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E5E5"/>
              </a:solidFill>
            </p:spPr>
            <p:txBody>
              <a:bodyPr/>
              <a:lstStyle/>
              <a:p>
                <a:pPr algn="ctr"/>
                <a:endParaRPr lang="kk-KZ" sz="1300" dirty="0">
                  <a:latin typeface="Palatino Linotype" pitchFamily="18" charset="0"/>
                </a:endParaRPr>
              </a:p>
              <a:p>
                <a:pPr algn="ctr"/>
                <a:r>
                  <a:rPr lang="kk-KZ" sz="2700" b="1" dirty="0" smtClean="0">
                    <a:latin typeface="Palatino Linotype" pitchFamily="18" charset="0"/>
                  </a:rPr>
                  <a:t>63</a:t>
                </a:r>
                <a:endParaRPr lang="ru-RU" sz="2700" b="1" dirty="0">
                  <a:latin typeface="Palatino Linotype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04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4">
            <a:extLst>
              <a:ext uri="{FF2B5EF4-FFF2-40B4-BE49-F238E27FC236}">
                <a16:creationId xmlns:a16="http://schemas.microsoft.com/office/drawing/2014/main" xmlns="" xmlns:lc="http://schemas.openxmlformats.org/drawingml/2006/lockedCanvas" id="{07F741B9-3A74-4FBE-8208-E5B13F846967}"/>
              </a:ext>
            </a:extLst>
          </p:cNvPr>
          <p:cNvSpPr txBox="1"/>
          <p:nvPr/>
        </p:nvSpPr>
        <p:spPr>
          <a:xfrm>
            <a:off x="2262365" y="2564088"/>
            <a:ext cx="8602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9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2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altLang="ko-KR" sz="4400" b="1" dirty="0" smtClean="0">
                <a:solidFill>
                  <a:srgbClr val="7030A0"/>
                </a:solidFill>
                <a:latin typeface="Palatino Linotype" pitchFamily="18" charset="0"/>
                <a:cs typeface="Segoe UI" pitchFamily="34" charset="0"/>
              </a:rPr>
              <a:t>СПАСИБО ЗА ВНИМАНИЕ!</a:t>
            </a:r>
            <a:endParaRPr lang="ru-RU" altLang="ko-KR" sz="4400" b="1" dirty="0">
              <a:solidFill>
                <a:srgbClr val="7030A0"/>
              </a:solidFill>
              <a:latin typeface="Palatino Linotype" pitchFamily="18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9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584;g2475f99048e_0_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7447" y="-24173"/>
            <a:ext cx="12191514" cy="952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3"/>
          <p:cNvGrpSpPr/>
          <p:nvPr/>
        </p:nvGrpSpPr>
        <p:grpSpPr>
          <a:xfrm>
            <a:off x="1136714" y="1116544"/>
            <a:ext cx="10109199" cy="4827879"/>
            <a:chOff x="766613" y="1730950"/>
            <a:chExt cx="10679211" cy="3680706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766613" y="1730950"/>
              <a:ext cx="10679211" cy="3680706"/>
              <a:chOff x="943581" y="1895139"/>
              <a:chExt cx="10280360" cy="3665922"/>
            </a:xfrm>
          </p:grpSpPr>
          <p:sp>
            <p:nvSpPr>
              <p:cNvPr id="9" name="Snip Single Corner Rectangle 1">
                <a:extLst>
                  <a:ext uri="{FF2B5EF4-FFF2-40B4-BE49-F238E27FC236}">
                    <a16:creationId xmlns:a16="http://schemas.microsoft.com/office/drawing/2014/main" xmlns="" id="{81137DEF-22DF-4E4F-94D8-F6E61DC597D4}"/>
                  </a:ext>
                </a:extLst>
              </p:cNvPr>
              <p:cNvSpPr/>
              <p:nvPr/>
            </p:nvSpPr>
            <p:spPr>
              <a:xfrm>
                <a:off x="943582" y="1895139"/>
                <a:ext cx="4752000" cy="1700354"/>
              </a:xfrm>
              <a:prstGeom prst="snip1Rect">
                <a:avLst>
                  <a:gd name="adj" fmla="val 50000"/>
                </a:avLst>
              </a:prstGeom>
              <a:solidFill>
                <a:schemeClr val="bg1"/>
              </a:solidFill>
              <a:ln w="635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7510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5019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2531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10040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87549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65057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42570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20080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" name="Snip Single Corner Rectangle 2">
                <a:extLst>
                  <a:ext uri="{FF2B5EF4-FFF2-40B4-BE49-F238E27FC236}">
                    <a16:creationId xmlns:a16="http://schemas.microsoft.com/office/drawing/2014/main" xmlns="" id="{6E1E9BF7-603F-4889-85C9-C9DE8BA3A5B2}"/>
                  </a:ext>
                </a:extLst>
              </p:cNvPr>
              <p:cNvSpPr/>
              <p:nvPr/>
            </p:nvSpPr>
            <p:spPr>
              <a:xfrm flipH="1">
                <a:off x="6471941" y="1895139"/>
                <a:ext cx="4752000" cy="1700354"/>
              </a:xfrm>
              <a:prstGeom prst="snip1Rect">
                <a:avLst>
                  <a:gd name="adj" fmla="val 50000"/>
                </a:avLst>
              </a:prstGeom>
              <a:solidFill>
                <a:schemeClr val="bg1"/>
              </a:solidFill>
              <a:ln w="635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7510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5019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2531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10040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87549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65057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42570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20080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1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ko-K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" name="Snip Single Corner Rectangle 3">
                <a:extLst>
                  <a:ext uri="{FF2B5EF4-FFF2-40B4-BE49-F238E27FC236}">
                    <a16:creationId xmlns:a16="http://schemas.microsoft.com/office/drawing/2014/main" xmlns="" id="{07C06604-9826-43DA-BDAB-3C6D1D9A4F66}"/>
                  </a:ext>
                </a:extLst>
              </p:cNvPr>
              <p:cNvSpPr/>
              <p:nvPr/>
            </p:nvSpPr>
            <p:spPr>
              <a:xfrm flipV="1">
                <a:off x="943581" y="3860707"/>
                <a:ext cx="4752000" cy="1700354"/>
              </a:xfrm>
              <a:prstGeom prst="snip1Rect">
                <a:avLst>
                  <a:gd name="adj" fmla="val 50000"/>
                </a:avLst>
              </a:prstGeom>
              <a:solidFill>
                <a:schemeClr val="bg1"/>
              </a:solidFill>
              <a:ln w="635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7510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5019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2531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10040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87549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65057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42570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20080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" name="Snip Single Corner Rectangle 4">
                <a:extLst>
                  <a:ext uri="{FF2B5EF4-FFF2-40B4-BE49-F238E27FC236}">
                    <a16:creationId xmlns:a16="http://schemas.microsoft.com/office/drawing/2014/main" xmlns="" id="{F7C13A5F-C26B-451E-A141-61BB4B9653BE}"/>
                  </a:ext>
                </a:extLst>
              </p:cNvPr>
              <p:cNvSpPr/>
              <p:nvPr/>
            </p:nvSpPr>
            <p:spPr>
              <a:xfrm flipH="1" flipV="1">
                <a:off x="6471940" y="3860707"/>
                <a:ext cx="4752000" cy="1700354"/>
              </a:xfrm>
              <a:prstGeom prst="snip1Rect">
                <a:avLst>
                  <a:gd name="adj" fmla="val 50000"/>
                </a:avLst>
              </a:prstGeom>
              <a:solidFill>
                <a:schemeClr val="bg1"/>
              </a:solidFill>
              <a:ln w="635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7510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5019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2531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10040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87549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65057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42570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20080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" name="Rounded Rectangle 5">
                <a:extLst>
                  <a:ext uri="{FF2B5EF4-FFF2-40B4-BE49-F238E27FC236}">
                    <a16:creationId xmlns:a16="http://schemas.microsoft.com/office/drawing/2014/main" xmlns="" id="{E3E9C9AF-1D0F-4272-BB6E-38941271D3A8}"/>
                  </a:ext>
                </a:extLst>
              </p:cNvPr>
              <p:cNvSpPr/>
              <p:nvPr/>
            </p:nvSpPr>
            <p:spPr>
              <a:xfrm>
                <a:off x="4543893" y="2893585"/>
                <a:ext cx="2849904" cy="1689389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7510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5019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2531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10040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87549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65057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42570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20080" algn="l" defTabSz="955019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7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" name="Group 62">
                <a:extLst>
                  <a:ext uri="{FF2B5EF4-FFF2-40B4-BE49-F238E27FC236}">
                    <a16:creationId xmlns:a16="http://schemas.microsoft.com/office/drawing/2014/main" xmlns="" id="{91B02555-40DE-484D-A7AC-05018CFDBA36}"/>
                  </a:ext>
                </a:extLst>
              </p:cNvPr>
              <p:cNvGrpSpPr/>
              <p:nvPr/>
            </p:nvGrpSpPr>
            <p:grpSpPr>
              <a:xfrm>
                <a:off x="1441683" y="2217760"/>
                <a:ext cx="3288283" cy="843308"/>
                <a:chOff x="-4819479" y="1715068"/>
                <a:chExt cx="2609883" cy="851743"/>
              </a:xfrm>
            </p:grpSpPr>
            <p:sp>
              <p:nvSpPr>
                <p:cNvPr id="27" name="TextBox 21">
                  <a:extLst>
                    <a:ext uri="{FF2B5EF4-FFF2-40B4-BE49-F238E27FC236}">
                      <a16:creationId xmlns:a16="http://schemas.microsoft.com/office/drawing/2014/main" xmlns="" id="{4DCE5233-0D12-4A30-B22B-D6C4B35AD2C8}"/>
                    </a:ext>
                  </a:extLst>
                </p:cNvPr>
                <p:cNvSpPr txBox="1"/>
                <p:nvPr/>
              </p:nvSpPr>
              <p:spPr>
                <a:xfrm>
                  <a:off x="-4819479" y="2248158"/>
                  <a:ext cx="2605240" cy="318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77510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55019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432531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910040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387549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865057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342570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20080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kk-KZ" altLang="ko-KR" sz="2100" b="1" dirty="0" smtClean="0">
                      <a:latin typeface="Arial" pitchFamily="34" charset="0"/>
                      <a:cs typeface="Arial" pitchFamily="34" charset="0"/>
                    </a:rPr>
                    <a:t>23 </a:t>
                  </a:r>
                  <a:endParaRPr lang="ko-KR" altLang="en-US" sz="21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TextBox 22">
                  <a:extLst>
                    <a:ext uri="{FF2B5EF4-FFF2-40B4-BE49-F238E27FC236}">
                      <a16:creationId xmlns:a16="http://schemas.microsoft.com/office/drawing/2014/main" xmlns="" id="{F3AF67D6-8A8B-45A7-8281-79F99B6A8FE7}"/>
                    </a:ext>
                  </a:extLst>
                </p:cNvPr>
                <p:cNvSpPr txBox="1"/>
                <p:nvPr/>
              </p:nvSpPr>
              <p:spPr>
                <a:xfrm>
                  <a:off x="-4814837" y="1715068"/>
                  <a:ext cx="2605241" cy="318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77510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55019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432531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910040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387549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865057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342570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20080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kk-KZ" altLang="ko-KR" sz="21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Дни тестирования</a:t>
                  </a:r>
                  <a:endParaRPr lang="ru-RU" sz="2100" b="1" dirty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7" name="Group 62">
                <a:extLst>
                  <a:ext uri="{FF2B5EF4-FFF2-40B4-BE49-F238E27FC236}">
                    <a16:creationId xmlns:a16="http://schemas.microsoft.com/office/drawing/2014/main" xmlns="" id="{91B02555-40DE-484D-A7AC-05018CFDBA36}"/>
                  </a:ext>
                </a:extLst>
              </p:cNvPr>
              <p:cNvGrpSpPr/>
              <p:nvPr/>
            </p:nvGrpSpPr>
            <p:grpSpPr>
              <a:xfrm>
                <a:off x="1040614" y="4022380"/>
                <a:ext cx="3683503" cy="837391"/>
                <a:chOff x="-2990" y="1234583"/>
                <a:chExt cx="2923565" cy="845762"/>
              </a:xfrm>
            </p:grpSpPr>
            <p:sp>
              <p:nvSpPr>
                <p:cNvPr id="25" name="TextBox 19">
                  <a:extLst>
                    <a:ext uri="{FF2B5EF4-FFF2-40B4-BE49-F238E27FC236}">
                      <a16:creationId xmlns:a16="http://schemas.microsoft.com/office/drawing/2014/main" xmlns="" id="{4DCE5233-0D12-4A30-B22B-D6C4B35AD2C8}"/>
                    </a:ext>
                  </a:extLst>
                </p:cNvPr>
                <p:cNvSpPr txBox="1"/>
                <p:nvPr/>
              </p:nvSpPr>
              <p:spPr>
                <a:xfrm>
                  <a:off x="315334" y="1761692"/>
                  <a:ext cx="2605241" cy="318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77510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55019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432531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910040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387549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865057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342570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20080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kk-KZ" altLang="ko-KR" sz="2100" b="1" dirty="0"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ko-KR" altLang="en-US" sz="21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TextBox 20">
                  <a:extLst>
                    <a:ext uri="{FF2B5EF4-FFF2-40B4-BE49-F238E27FC236}">
                      <a16:creationId xmlns:a16="http://schemas.microsoft.com/office/drawing/2014/main" xmlns="" id="{F3AF67D6-8A8B-45A7-8281-79F99B6A8FE7}"/>
                    </a:ext>
                  </a:extLst>
                </p:cNvPr>
                <p:cNvSpPr txBox="1"/>
                <p:nvPr/>
              </p:nvSpPr>
              <p:spPr>
                <a:xfrm>
                  <a:off x="-2990" y="1234583"/>
                  <a:ext cx="2605241" cy="5664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77510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55019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432531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910040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387549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865057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342570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20080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kk-KZ" sz="21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КОЛ-ВО ПОТОКОВ В ДЕНЬ</a:t>
                  </a:r>
                  <a:endParaRPr lang="ru-RU" sz="2100" b="1" dirty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8" name="Group 62">
                <a:extLst>
                  <a:ext uri="{FF2B5EF4-FFF2-40B4-BE49-F238E27FC236}">
                    <a16:creationId xmlns:a16="http://schemas.microsoft.com/office/drawing/2014/main" xmlns="" id="{91B02555-40DE-484D-A7AC-05018CFDBA36}"/>
                  </a:ext>
                </a:extLst>
              </p:cNvPr>
              <p:cNvGrpSpPr/>
              <p:nvPr/>
            </p:nvGrpSpPr>
            <p:grpSpPr>
              <a:xfrm>
                <a:off x="7139526" y="3974098"/>
                <a:ext cx="3716929" cy="953584"/>
                <a:chOff x="-297146" y="1185819"/>
                <a:chExt cx="2950093" cy="963117"/>
              </a:xfrm>
            </p:grpSpPr>
            <p:sp>
              <p:nvSpPr>
                <p:cNvPr id="23" name="TextBox 17">
                  <a:extLst>
                    <a:ext uri="{FF2B5EF4-FFF2-40B4-BE49-F238E27FC236}">
                      <a16:creationId xmlns:a16="http://schemas.microsoft.com/office/drawing/2014/main" xmlns="" id="{4DCE5233-0D12-4A30-B22B-D6C4B35AD2C8}"/>
                    </a:ext>
                  </a:extLst>
                </p:cNvPr>
                <p:cNvSpPr txBox="1"/>
                <p:nvPr/>
              </p:nvSpPr>
              <p:spPr>
                <a:xfrm>
                  <a:off x="-297146" y="1830283"/>
                  <a:ext cx="2605241" cy="318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77510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55019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432531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910040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387549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865057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342570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20080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kk-KZ" altLang="ko-KR" sz="2100" b="1" dirty="0" smtClean="0">
                      <a:latin typeface="Arial" pitchFamily="34" charset="0"/>
                      <a:cs typeface="Arial" pitchFamily="34" charset="0"/>
                    </a:rPr>
                    <a:t>4667</a:t>
                  </a:r>
                  <a:endParaRPr lang="kk-KZ" altLang="ko-KR" sz="21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TextBox 18">
                  <a:extLst>
                    <a:ext uri="{FF2B5EF4-FFF2-40B4-BE49-F238E27FC236}">
                      <a16:creationId xmlns:a16="http://schemas.microsoft.com/office/drawing/2014/main" xmlns="" id="{F3AF67D6-8A8B-45A7-8281-79F99B6A8FE7}"/>
                    </a:ext>
                  </a:extLst>
                </p:cNvPr>
                <p:cNvSpPr txBox="1"/>
                <p:nvPr/>
              </p:nvSpPr>
              <p:spPr>
                <a:xfrm>
                  <a:off x="47706" y="1185819"/>
                  <a:ext cx="2605241" cy="5664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77510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55019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432531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910040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387549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865057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342570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20080" algn="l" defTabSz="955019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kk-KZ" sz="21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КОЛИЧЕСТВО КОМПЬЮТЕРОВ</a:t>
                  </a:r>
                  <a:endParaRPr lang="ru-RU" sz="2100" b="1" dirty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2" name="TextBox 16">
                <a:extLst>
                  <a:ext uri="{FF2B5EF4-FFF2-40B4-BE49-F238E27FC236}">
                    <a16:creationId xmlns:a16="http://schemas.microsoft.com/office/drawing/2014/main" xmlns="" id="{F3AF67D6-8A8B-45A7-8281-79F99B6A8FE7}"/>
                  </a:ext>
                </a:extLst>
              </p:cNvPr>
              <p:cNvSpPr txBox="1"/>
              <p:nvPr/>
            </p:nvSpPr>
            <p:spPr>
              <a:xfrm>
                <a:off x="4781504" y="3007609"/>
                <a:ext cx="2472137" cy="420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5501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77510" algn="l" defTabSz="95501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55019" algn="l" defTabSz="95501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32531" algn="l" defTabSz="95501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10040" algn="l" defTabSz="95501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87549" algn="l" defTabSz="95501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65057" algn="l" defTabSz="95501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42570" algn="l" defTabSz="95501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20080" algn="l" defTabSz="95501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kk-KZ" sz="3000" b="1" dirty="0" smtClean="0">
                    <a:solidFill>
                      <a:schemeClr val="accent2">
                        <a:lumMod val="75000"/>
                      </a:schemeClr>
                    </a:solidFill>
                    <a:latin typeface="Palatino Linotype" pitchFamily="18" charset="0"/>
                    <a:cs typeface="Arial" pitchFamily="34" charset="0"/>
                  </a:rPr>
                  <a:t>Пункт -  </a:t>
                </a:r>
                <a:r>
                  <a:rPr lang="kk-KZ" sz="3000" b="1" dirty="0" smtClean="0">
                    <a:solidFill>
                      <a:srgbClr val="002060"/>
                    </a:solidFill>
                    <a:latin typeface="Palatino Linotype" pitchFamily="18" charset="0"/>
                    <a:cs typeface="Arial" pitchFamily="34" charset="0"/>
                  </a:rPr>
                  <a:t>68</a:t>
                </a:r>
                <a:endParaRPr lang="ru-RU" sz="3000" b="1" dirty="0">
                  <a:solidFill>
                    <a:srgbClr val="002060"/>
                  </a:solidFill>
                  <a:latin typeface="Palatino Linotype" pitchFamily="18" charset="0"/>
                  <a:cs typeface="Arial" pitchFamily="34" charset="0"/>
                </a:endParaRPr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19017" y="2335787"/>
                <a:ext cx="1256354" cy="1014293"/>
              </a:xfrm>
              <a:prstGeom prst="rect">
                <a:avLst/>
              </a:prstGeom>
            </p:spPr>
          </p:pic>
        </p:grpSp>
        <p:pic>
          <p:nvPicPr>
            <p:cNvPr id="6" name="Picture 17" descr="C:\Users\a.kasenaeva\Downloads\Calendar-icon-f44dd67c059978ec6424e2a5ad4d2a42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717" y="2255514"/>
              <a:ext cx="1254227" cy="98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C:\Users\a.kasenaeva\Downloads\clock+event+time+watch+icon-1320196391333457888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878" y="4189899"/>
              <a:ext cx="1120066" cy="724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rapezoid 13">
              <a:extLst>
                <a:ext uri="{FF2B5EF4-FFF2-40B4-BE49-F238E27FC236}">
                  <a16:creationId xmlns:a16="http://schemas.microsoft.com/office/drawing/2014/main" xmlns="" id="{EAB635DE-58EF-4585-A0F5-0790A1957A5B}"/>
                </a:ext>
              </a:extLst>
            </p:cNvPr>
            <p:cNvSpPr/>
            <p:nvPr/>
          </p:nvSpPr>
          <p:spPr>
            <a:xfrm>
              <a:off x="10251265" y="4475758"/>
              <a:ext cx="1108635" cy="724793"/>
            </a:xfrm>
            <a:custGeom>
              <a:avLst/>
              <a:gdLst/>
              <a:ahLst/>
              <a:cxnLst/>
              <a:rect l="l" t="t" r="r" b="b"/>
              <a:pathLst>
                <a:path w="2736304" h="2313707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blipFill>
              <a:blip r:embed="rId9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4668" tIns="42334" rIns="84668" bIns="4233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55019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7510" algn="l" defTabSz="955019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5019" algn="l" defTabSz="955019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2531" algn="l" defTabSz="955019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0040" algn="l" defTabSz="955019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87549" algn="l" defTabSz="955019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65057" algn="l" defTabSz="955019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42570" algn="l" defTabSz="955019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20080" algn="l" defTabSz="955019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30" name="TextBox 18">
            <a:extLst>
              <a:ext uri="{FF2B5EF4-FFF2-40B4-BE49-F238E27FC236}">
                <a16:creationId xmlns:a16="http://schemas.microsoft.com/office/drawing/2014/main" xmlns="" id="{F3AF67D6-8A8B-45A7-8281-79F99B6A8FE7}"/>
              </a:ext>
            </a:extLst>
          </p:cNvPr>
          <p:cNvSpPr txBox="1"/>
          <p:nvPr/>
        </p:nvSpPr>
        <p:spPr>
          <a:xfrm>
            <a:off x="7317755" y="1282203"/>
            <a:ext cx="3566791" cy="384715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>
            <a:defPPr>
              <a:defRPr lang="ru-RU"/>
            </a:defPPr>
            <a:lvl1pPr marL="0" algn="l" defTabSz="9550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7510" algn="l" defTabSz="9550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5019" algn="l" defTabSz="9550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2531" algn="l" defTabSz="9550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040" algn="l" defTabSz="9550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7549" algn="l" defTabSz="9550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5057" algn="l" defTabSz="9550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2570" algn="l" defTabSz="9550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0080" algn="l" defTabSz="9550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altLang="ko-KR" sz="21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Количество аудитории</a:t>
            </a:r>
            <a:endParaRPr lang="ru-RU" sz="21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xmlns="" id="{4DCE5233-0D12-4A30-B22B-D6C4B35AD2C8}"/>
              </a:ext>
            </a:extLst>
          </p:cNvPr>
          <p:cNvSpPr txBox="1"/>
          <p:nvPr/>
        </p:nvSpPr>
        <p:spPr>
          <a:xfrm>
            <a:off x="7612626" y="2079678"/>
            <a:ext cx="2238363" cy="389850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>
            <a:defPPr>
              <a:defRPr lang="ru-RU"/>
            </a:defPPr>
            <a:lvl1pPr marL="0" algn="l" defTabSz="9550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7510" algn="l" defTabSz="9550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5019" algn="l" defTabSz="9550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2531" algn="l" defTabSz="9550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040" algn="l" defTabSz="9550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7549" algn="l" defTabSz="9550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5057" algn="l" defTabSz="9550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2570" algn="l" defTabSz="9550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0080" algn="l" defTabSz="9550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altLang="ko-KR" sz="2100" b="1" dirty="0" smtClean="0">
                <a:latin typeface="Arial" pitchFamily="34" charset="0"/>
                <a:cs typeface="Arial" pitchFamily="34" charset="0"/>
              </a:rPr>
              <a:t>177</a:t>
            </a:r>
            <a:endParaRPr lang="kk-KZ" altLang="ko-KR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4523" y="175093"/>
            <a:ext cx="10741390" cy="553992"/>
          </a:xfrm>
          <a:prstGeom prst="rect">
            <a:avLst/>
          </a:prstGeom>
        </p:spPr>
        <p:txBody>
          <a:bodyPr wrap="none" lIns="60954" tIns="30477" rIns="60954" bIns="30477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Palatino Linotype" pitchFamily="18" charset="0"/>
              </a:rPr>
              <a:t>ЕДИНОЕ НАЦИОНАЛЬНОЕ ТЕСТИРОВАНИЕ - 2024</a:t>
            </a:r>
            <a:endParaRPr lang="ru-RU" sz="3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89115" y="3417898"/>
            <a:ext cx="2802455" cy="969482"/>
          </a:xfrm>
          <a:prstGeom prst="rect">
            <a:avLst/>
          </a:prstGeom>
          <a:noFill/>
        </p:spPr>
        <p:txBody>
          <a:bodyPr wrap="square" lIns="45705" tIns="22853" rIns="45705" bIns="22853" rtlCol="0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ВУЗ - 49</a:t>
            </a:r>
            <a:r>
              <a:rPr lang="kk-K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kk-KZ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Колледж - 3</a:t>
            </a:r>
            <a:r>
              <a:rPr lang="kk-K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kk-KZ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- 16</a:t>
            </a:r>
            <a:r>
              <a:rPr lang="kk-K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7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84;g2475f99048e_0_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6" y="-12194"/>
            <a:ext cx="12191514" cy="9525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41420" y="13898"/>
            <a:ext cx="11650093" cy="861768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/>
            <a:r>
              <a:rPr lang="kk-KZ" sz="2600" b="1" dirty="0">
                <a:solidFill>
                  <a:prstClr val="white"/>
                </a:solidFill>
                <a:latin typeface="Arial Black" pitchFamily="34" charset="0"/>
                <a:ea typeface="Roboto Black" pitchFamily="2" charset="0"/>
                <a:cs typeface="Arial" panose="020B0604020202020204" pitchFamily="34" charset="0"/>
              </a:rPr>
              <a:t>СПИСОК ВУЗОВ, ШКОЛ И КОЛЛЕДЖЕЙ </a:t>
            </a:r>
            <a:endParaRPr lang="kk-KZ" sz="2600" b="1" dirty="0" smtClean="0">
              <a:solidFill>
                <a:prstClr val="white"/>
              </a:solidFill>
              <a:latin typeface="Arial Black" pitchFamily="34" charset="0"/>
              <a:ea typeface="Roboto Black" pitchFamily="2" charset="0"/>
              <a:cs typeface="Arial" panose="020B0604020202020204" pitchFamily="34" charset="0"/>
            </a:endParaRPr>
          </a:p>
          <a:p>
            <a:pPr algn="ctr"/>
            <a:r>
              <a:rPr lang="kk-KZ" sz="2600" b="1" dirty="0" smtClean="0">
                <a:solidFill>
                  <a:prstClr val="white"/>
                </a:solidFill>
                <a:latin typeface="Arial Black" pitchFamily="34" charset="0"/>
                <a:ea typeface="Roboto Black" pitchFamily="2" charset="0"/>
                <a:cs typeface="Arial" panose="020B0604020202020204" pitchFamily="34" charset="0"/>
              </a:rPr>
              <a:t>ДЛЯ </a:t>
            </a:r>
            <a:r>
              <a:rPr lang="kk-KZ" sz="2600" b="1" dirty="0">
                <a:solidFill>
                  <a:prstClr val="white"/>
                </a:solidFill>
                <a:latin typeface="Arial Black" pitchFamily="34" charset="0"/>
                <a:ea typeface="Roboto Black" pitchFamily="2" charset="0"/>
                <a:cs typeface="Arial" panose="020B0604020202020204" pitchFamily="34" charset="0"/>
              </a:rPr>
              <a:t>ПРОВЕДЕНИЯ ЯНВАРЬСКОГО </a:t>
            </a:r>
            <a:r>
              <a:rPr lang="kk-KZ" sz="2600" b="1" dirty="0" smtClean="0">
                <a:solidFill>
                  <a:prstClr val="white"/>
                </a:solidFill>
                <a:latin typeface="Arial Black" pitchFamily="34" charset="0"/>
                <a:ea typeface="Roboto Black" pitchFamily="2" charset="0"/>
                <a:cs typeface="Arial" panose="020B0604020202020204" pitchFamily="34" charset="0"/>
              </a:rPr>
              <a:t>ЕНТ</a:t>
            </a:r>
            <a:endParaRPr lang="ru-RU" sz="2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318982"/>
              </p:ext>
            </p:extLst>
          </p:nvPr>
        </p:nvGraphicFramePr>
        <p:xfrm>
          <a:off x="120803" y="974559"/>
          <a:ext cx="11934839" cy="5766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6871"/>
                <a:gridCol w="1491915"/>
                <a:gridCol w="878306"/>
                <a:gridCol w="6997592"/>
                <a:gridCol w="1171518"/>
                <a:gridCol w="878637"/>
              </a:tblGrid>
              <a:tr h="517358">
                <a:tc>
                  <a:txBody>
                    <a:bodyPr/>
                    <a:lstStyle/>
                    <a:p>
                      <a:pPr marL="36000"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№</a:t>
                      </a: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Область</a:t>
                      </a: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Код РЦТ</a:t>
                      </a: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наименование ППЕНТ</a:t>
                      </a: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Количество мест </a:t>
                      </a:r>
                      <a:endParaRPr lang="ru-RU" sz="900" b="1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36000"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9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 </a:t>
                      </a:r>
                      <a:r>
                        <a:rPr lang="ru-RU" sz="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одном потоке</a:t>
                      </a: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Количество заявлений </a:t>
                      </a: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 err="1">
                          <a:effectLst/>
                        </a:rPr>
                        <a:t>Абайская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 dirty="0">
                          <a:effectLst/>
                        </a:rPr>
                        <a:t>42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Университет имени </a:t>
                      </a:r>
                      <a:r>
                        <a:rPr lang="ru-RU" sz="900" u="none" strike="noStrike" dirty="0" err="1">
                          <a:effectLst/>
                        </a:rPr>
                        <a:t>Шакарима</a:t>
                      </a:r>
                      <a:r>
                        <a:rPr lang="ru-RU" sz="900" u="none" strike="noStrike" dirty="0">
                          <a:effectLst/>
                        </a:rPr>
                        <a:t> города Семей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2783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 dirty="0">
                          <a:effectLst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 err="1">
                          <a:effectLst/>
                        </a:rPr>
                        <a:t>Абайская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141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г. Семей, ул. Абая 107, (</a:t>
                      </a:r>
                      <a:r>
                        <a:rPr lang="en-US" sz="900" u="none" strike="noStrike">
                          <a:effectLst/>
                        </a:rPr>
                        <a:t>Alikhan Bokeikhan University </a:t>
                      </a:r>
                      <a:r>
                        <a:rPr lang="ru-RU" sz="900" u="none" strike="noStrike">
                          <a:effectLst/>
                        </a:rPr>
                        <a:t>УО)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1290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 err="1">
                          <a:effectLst/>
                        </a:rPr>
                        <a:t>Акмолинская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35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Кокшетауский университет имени Ш. Уалиханова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2183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 err="1">
                          <a:effectLst/>
                        </a:rPr>
                        <a:t>Акмолинская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158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г. Кокшетау, улица М.Ауезова, 189 а (Кокшетауский университет им. Абая Мырзахметова)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308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 err="1">
                          <a:effectLst/>
                        </a:rPr>
                        <a:t>Акмолинская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 dirty="0">
                          <a:effectLst/>
                        </a:rPr>
                        <a:t>1002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Акмолинская обл., район Атбасар, ул. Победы, 86 (ОШ № 1)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304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Актюбинская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 dirty="0">
                          <a:effectLst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Актюбинский региональный университет имени К.Жубанова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3472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Актюбинская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416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 err="1">
                          <a:effectLst/>
                        </a:rPr>
                        <a:t>Баишев</a:t>
                      </a:r>
                      <a:r>
                        <a:rPr lang="ru-RU" sz="900" u="none" strike="noStrike" dirty="0">
                          <a:effectLst/>
                        </a:rPr>
                        <a:t> Университет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2582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Актюбинская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 dirty="0">
                          <a:effectLst/>
                        </a:rPr>
                        <a:t>1003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Актюбинская обл., </a:t>
                      </a:r>
                      <a:r>
                        <a:rPr lang="ru-RU" sz="900" u="none" strike="noStrike" dirty="0" err="1">
                          <a:effectLst/>
                        </a:rPr>
                        <a:t>г.Шалкар</a:t>
                      </a:r>
                      <a:r>
                        <a:rPr lang="ru-RU" sz="900" u="none" strike="noStrike" dirty="0">
                          <a:effectLst/>
                        </a:rPr>
                        <a:t>, </a:t>
                      </a:r>
                      <a:r>
                        <a:rPr lang="ru-RU" sz="900" u="none" strike="noStrike" dirty="0" err="1">
                          <a:effectLst/>
                        </a:rPr>
                        <a:t>ул.Б.Момышулы</a:t>
                      </a:r>
                      <a:r>
                        <a:rPr lang="ru-RU" sz="900" u="none" strike="noStrike" dirty="0">
                          <a:effectLst/>
                        </a:rPr>
                        <a:t>, 1 (СШ №8)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Актюбинская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 dirty="0">
                          <a:effectLst/>
                        </a:rPr>
                        <a:t>1004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Актюбинская обл., </a:t>
                      </a:r>
                      <a:r>
                        <a:rPr lang="ru-RU" sz="900" u="none" strike="noStrike" dirty="0" err="1">
                          <a:effectLst/>
                        </a:rPr>
                        <a:t>г.Хромтау</a:t>
                      </a:r>
                      <a:r>
                        <a:rPr lang="ru-RU" sz="900" u="none" strike="noStrike" dirty="0">
                          <a:effectLst/>
                        </a:rPr>
                        <a:t>, ул. </a:t>
                      </a:r>
                      <a:r>
                        <a:rPr lang="ru-RU" sz="900" u="none" strike="noStrike" dirty="0" err="1">
                          <a:effectLst/>
                        </a:rPr>
                        <a:t>М.Ауэзова</a:t>
                      </a:r>
                      <a:r>
                        <a:rPr lang="ru-RU" sz="900" u="none" strike="noStrike" dirty="0">
                          <a:effectLst/>
                        </a:rPr>
                        <a:t> 12 Б (</a:t>
                      </a:r>
                      <a:r>
                        <a:rPr lang="ru-RU" sz="900" u="none" strike="noStrike" dirty="0" err="1">
                          <a:effectLst/>
                        </a:rPr>
                        <a:t>Хромтауская</a:t>
                      </a:r>
                      <a:r>
                        <a:rPr lang="ru-RU" sz="900" u="none" strike="noStrike" dirty="0">
                          <a:effectLst/>
                        </a:rPr>
                        <a:t> гимназия №6)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655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Алматинская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 dirty="0">
                          <a:effectLst/>
                        </a:rPr>
                        <a:t>302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Университет имени Сулеймана Демиреля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2449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900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Алматинская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 dirty="0">
                          <a:effectLst/>
                        </a:rPr>
                        <a:t>1005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 err="1">
                          <a:effectLst/>
                        </a:rPr>
                        <a:t>Алматинская</a:t>
                      </a:r>
                      <a:r>
                        <a:rPr lang="ru-RU" sz="900" u="none" strike="noStrike" dirty="0">
                          <a:effectLst/>
                        </a:rPr>
                        <a:t> область, </a:t>
                      </a:r>
                      <a:r>
                        <a:rPr lang="ru-RU" sz="900" u="none" strike="noStrike" dirty="0" err="1">
                          <a:effectLst/>
                        </a:rPr>
                        <a:t>Карасайский</a:t>
                      </a:r>
                      <a:r>
                        <a:rPr lang="ru-RU" sz="900" u="none" strike="noStrike" dirty="0">
                          <a:effectLst/>
                        </a:rPr>
                        <a:t> район, г. Каскелен, учетный квартал 203, строение 1394/1 (Школа-гимназия г. Каскелен)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Алматинская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1006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 err="1">
                          <a:effectLst/>
                        </a:rPr>
                        <a:t>Алматинская</a:t>
                      </a:r>
                      <a:r>
                        <a:rPr lang="ru-RU" sz="900" u="none" strike="noStrike" dirty="0">
                          <a:effectLst/>
                        </a:rPr>
                        <a:t> область, </a:t>
                      </a:r>
                      <a:r>
                        <a:rPr lang="ru-RU" sz="900" u="none" strike="noStrike" dirty="0" err="1">
                          <a:effectLst/>
                        </a:rPr>
                        <a:t>Енбекшиказахский</a:t>
                      </a:r>
                      <a:r>
                        <a:rPr lang="ru-RU" sz="900" u="none" strike="noStrike" dirty="0">
                          <a:effectLst/>
                        </a:rPr>
                        <a:t> район, г. </a:t>
                      </a:r>
                      <a:r>
                        <a:rPr lang="ru-RU" sz="900" u="none" strike="noStrike" dirty="0" err="1">
                          <a:effectLst/>
                        </a:rPr>
                        <a:t>Есик</a:t>
                      </a:r>
                      <a:r>
                        <a:rPr lang="ru-RU" sz="900" u="none" strike="noStrike" dirty="0">
                          <a:effectLst/>
                        </a:rPr>
                        <a:t> , ул. </a:t>
                      </a:r>
                      <a:r>
                        <a:rPr lang="ru-RU" sz="900" u="none" strike="noStrike" dirty="0" err="1">
                          <a:effectLst/>
                        </a:rPr>
                        <a:t>Райымбек</a:t>
                      </a:r>
                      <a:r>
                        <a:rPr lang="ru-RU" sz="900" u="none" strike="noStrike" dirty="0">
                          <a:effectLst/>
                        </a:rPr>
                        <a:t> батыра, 44 (ОСШ им. </a:t>
                      </a:r>
                      <a:r>
                        <a:rPr lang="ru-RU" sz="900" u="none" strike="noStrike" dirty="0" err="1">
                          <a:effectLst/>
                        </a:rPr>
                        <a:t>Райымбек</a:t>
                      </a:r>
                      <a:r>
                        <a:rPr lang="ru-RU" sz="900" u="none" strike="noStrike" dirty="0">
                          <a:effectLst/>
                        </a:rPr>
                        <a:t> батыра)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Атырауская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 err="1">
                          <a:effectLst/>
                        </a:rPr>
                        <a:t>Атырауский</a:t>
                      </a:r>
                      <a:r>
                        <a:rPr lang="ru-RU" sz="900" u="none" strike="noStrike" dirty="0">
                          <a:effectLst/>
                        </a:rPr>
                        <a:t> университет нефти и газа имени </a:t>
                      </a:r>
                      <a:r>
                        <a:rPr lang="ru-RU" sz="900" u="none" strike="noStrike" dirty="0" err="1">
                          <a:effectLst/>
                        </a:rPr>
                        <a:t>Сафи</a:t>
                      </a:r>
                      <a:r>
                        <a:rPr lang="ru-RU" sz="900" u="none" strike="noStrike" dirty="0">
                          <a:effectLst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</a:rPr>
                        <a:t>Утебаева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1447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Атырауская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 err="1">
                          <a:effectLst/>
                        </a:rPr>
                        <a:t>Атырауский</a:t>
                      </a:r>
                      <a:r>
                        <a:rPr lang="ru-RU" sz="900" u="none" strike="noStrike" dirty="0">
                          <a:effectLst/>
                        </a:rPr>
                        <a:t> университет имени </a:t>
                      </a:r>
                      <a:r>
                        <a:rPr lang="ru-RU" sz="900" u="none" strike="noStrike" dirty="0" err="1">
                          <a:effectLst/>
                        </a:rPr>
                        <a:t>Халела</a:t>
                      </a:r>
                      <a:r>
                        <a:rPr lang="ru-RU" sz="900" u="none" strike="noStrike" dirty="0">
                          <a:effectLst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</a:rPr>
                        <a:t>Досмухамедова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3039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Атырауская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318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г. Атырау, улица </a:t>
                      </a:r>
                      <a:r>
                        <a:rPr lang="ru-RU" sz="900" u="none" strike="noStrike" dirty="0" err="1">
                          <a:effectLst/>
                        </a:rPr>
                        <a:t>Худина</a:t>
                      </a:r>
                      <a:r>
                        <a:rPr lang="ru-RU" sz="900" u="none" strike="noStrike" dirty="0">
                          <a:effectLst/>
                        </a:rPr>
                        <a:t>, 5а (</a:t>
                      </a:r>
                      <a:r>
                        <a:rPr lang="ru-RU" sz="900" u="none" strike="noStrike" dirty="0" err="1">
                          <a:effectLst/>
                        </a:rPr>
                        <a:t>Атырауский</a:t>
                      </a:r>
                      <a:r>
                        <a:rPr lang="ru-RU" sz="900" u="none" strike="noStrike" dirty="0">
                          <a:effectLst/>
                        </a:rPr>
                        <a:t> инженерно-гуманитарный институт)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172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Атырауская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1007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 err="1">
                          <a:effectLst/>
                        </a:rPr>
                        <a:t>Атырауский</a:t>
                      </a:r>
                      <a:r>
                        <a:rPr lang="ru-RU" sz="900" u="none" strike="noStrike" dirty="0">
                          <a:effectLst/>
                        </a:rPr>
                        <a:t> область, </a:t>
                      </a:r>
                      <a:r>
                        <a:rPr lang="ru-RU" sz="900" u="none" strike="noStrike" dirty="0" err="1">
                          <a:effectLst/>
                        </a:rPr>
                        <a:t>Жылыойский</a:t>
                      </a:r>
                      <a:r>
                        <a:rPr lang="ru-RU" sz="900" u="none" strike="noStrike" dirty="0">
                          <a:effectLst/>
                        </a:rPr>
                        <a:t> район, г. </a:t>
                      </a:r>
                      <a:r>
                        <a:rPr lang="ru-RU" sz="900" u="none" strike="noStrike" dirty="0" err="1">
                          <a:effectLst/>
                        </a:rPr>
                        <a:t>Кульсары</a:t>
                      </a:r>
                      <a:r>
                        <a:rPr lang="ru-RU" sz="900" u="none" strike="noStrike" dirty="0">
                          <a:effectLst/>
                        </a:rPr>
                        <a:t> ул.221, 59 (ОСШ №18 имени </a:t>
                      </a:r>
                      <a:r>
                        <a:rPr lang="ru-RU" sz="900" u="none" strike="noStrike" dirty="0" err="1">
                          <a:effectLst/>
                        </a:rPr>
                        <a:t>М.Сатыбалдиева</a:t>
                      </a:r>
                      <a:r>
                        <a:rPr lang="ru-RU" sz="900" u="none" strike="noStrike" dirty="0">
                          <a:effectLst/>
                        </a:rPr>
                        <a:t>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506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Восточно-Казахстанская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Восточно-Казахстанский университет имени </a:t>
                      </a:r>
                      <a:r>
                        <a:rPr lang="ru-RU" sz="900" u="none" strike="noStrike" dirty="0" err="1">
                          <a:effectLst/>
                        </a:rPr>
                        <a:t>Сарсена</a:t>
                      </a:r>
                      <a:r>
                        <a:rPr lang="ru-RU" sz="900" u="none" strike="noStrike" dirty="0">
                          <a:effectLst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</a:rPr>
                        <a:t>Аманжолова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2593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Восточно-Казахстанская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г. Усть-Каменогорск, </a:t>
                      </a:r>
                      <a:r>
                        <a:rPr lang="ru-RU" sz="900" u="none" strike="noStrike" dirty="0" err="1">
                          <a:effectLst/>
                        </a:rPr>
                        <a:t>ул.Серикбаева</a:t>
                      </a:r>
                      <a:r>
                        <a:rPr lang="ru-RU" sz="900" u="none" strike="noStrike" dirty="0">
                          <a:effectLst/>
                        </a:rPr>
                        <a:t>, 19 (ВКТУ им, </a:t>
                      </a:r>
                      <a:r>
                        <a:rPr lang="ru-RU" sz="900" u="none" strike="noStrike" dirty="0" err="1">
                          <a:effectLst/>
                        </a:rPr>
                        <a:t>Серикбаева</a:t>
                      </a:r>
                      <a:r>
                        <a:rPr lang="ru-RU" sz="900" u="none" strike="noStrike" dirty="0">
                          <a:effectLst/>
                        </a:rPr>
                        <a:t>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378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г.Алматы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Казахский национальный педагогический университет имени Абая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4144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г.Алматы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Академия логистики и транспорта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5075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г.Алматы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24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Казахский национальный аграрный исследовательский университет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1799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г.Алматы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27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Казахский национальный университет имени аль-</a:t>
                      </a:r>
                      <a:r>
                        <a:rPr lang="ru-RU" sz="900" u="none" strike="noStrike" dirty="0" err="1">
                          <a:effectLst/>
                        </a:rPr>
                        <a:t>Фараби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3747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23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г.Алматы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29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 err="1">
                          <a:effectLst/>
                        </a:rPr>
                        <a:t>г.Алматы</a:t>
                      </a:r>
                      <a:r>
                        <a:rPr lang="ru-RU" sz="900" u="none" strike="noStrike" dirty="0">
                          <a:effectLst/>
                        </a:rPr>
                        <a:t>, ул. </a:t>
                      </a:r>
                      <a:r>
                        <a:rPr lang="ru-RU" sz="900" u="none" strike="noStrike" dirty="0" err="1">
                          <a:effectLst/>
                        </a:rPr>
                        <a:t>Сатпаева</a:t>
                      </a:r>
                      <a:r>
                        <a:rPr lang="ru-RU" sz="900" u="none" strike="noStrike" dirty="0">
                          <a:effectLst/>
                        </a:rPr>
                        <a:t>, 22 (КАЗНИТУ им. </a:t>
                      </a:r>
                      <a:r>
                        <a:rPr lang="ru-RU" sz="900" u="none" strike="noStrike" dirty="0" err="1">
                          <a:effectLst/>
                        </a:rPr>
                        <a:t>Сатпаева</a:t>
                      </a:r>
                      <a:r>
                        <a:rPr lang="ru-RU" sz="900" u="none" strike="noStrike" dirty="0">
                          <a:effectLst/>
                        </a:rPr>
                        <a:t>, гл. уч. корпус)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2934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24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г.Алматы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57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г. Алматы, </a:t>
                      </a:r>
                      <a:r>
                        <a:rPr lang="ru-RU" sz="900" u="none" strike="noStrike" dirty="0" err="1">
                          <a:effectLst/>
                        </a:rPr>
                        <a:t>ул</a:t>
                      </a:r>
                      <a:r>
                        <a:rPr lang="ru-RU" sz="900" u="none" strike="noStrike" dirty="0">
                          <a:effectLst/>
                        </a:rPr>
                        <a:t>, </a:t>
                      </a:r>
                      <a:r>
                        <a:rPr lang="ru-RU" sz="900" u="none" strike="noStrike" dirty="0" err="1">
                          <a:effectLst/>
                        </a:rPr>
                        <a:t>Байтурсынова</a:t>
                      </a:r>
                      <a:r>
                        <a:rPr lang="ru-RU" sz="900" u="none" strike="noStrike" dirty="0">
                          <a:effectLst/>
                        </a:rPr>
                        <a:t> 126/1, (АУЭС имени </a:t>
                      </a:r>
                      <a:r>
                        <a:rPr lang="ru-RU" sz="900" u="none" strike="noStrike" dirty="0" err="1">
                          <a:effectLst/>
                        </a:rPr>
                        <a:t>Даукеева</a:t>
                      </a:r>
                      <a:r>
                        <a:rPr lang="ru-RU" sz="900" u="none" strike="noStrike" dirty="0">
                          <a:effectLst/>
                        </a:rPr>
                        <a:t>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1127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г.Алматы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190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Международный университет информационных технологий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2887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26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г.Астана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Евразийский национальный университет имени Л.Н. Гумилева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2196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27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г.Астана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173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US" sz="900" u="none" strike="noStrike" dirty="0" err="1">
                          <a:effectLst/>
                        </a:rPr>
                        <a:t>Esil</a:t>
                      </a:r>
                      <a:r>
                        <a:rPr lang="en-US" sz="900" u="none" strike="noStrike" dirty="0">
                          <a:effectLst/>
                        </a:rPr>
                        <a:t> University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1506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28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г.Астана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182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Казахский университет технологии и бизнеса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3045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29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u="none" strike="noStrike">
                          <a:effectLst/>
                        </a:rPr>
                        <a:t>г.Астана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900" u="none" strike="noStrike">
                          <a:effectLst/>
                        </a:rPr>
                        <a:t>522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US" sz="900" u="none" strike="noStrike" dirty="0">
                          <a:effectLst/>
                        </a:rPr>
                        <a:t>Astana IT University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u="none" strike="noStrike">
                          <a:effectLst/>
                        </a:rPr>
                        <a:t>г.Астана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900" u="none" strike="noStrike">
                          <a:effectLst/>
                        </a:rPr>
                        <a:t>1001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u="none" strike="noStrike" dirty="0">
                          <a:effectLst/>
                        </a:rPr>
                        <a:t>г. Астана, ул. </a:t>
                      </a:r>
                      <a:r>
                        <a:rPr lang="ru-RU" sz="900" u="none" strike="noStrike" dirty="0" err="1">
                          <a:effectLst/>
                        </a:rPr>
                        <a:t>Кажымукана</a:t>
                      </a:r>
                      <a:r>
                        <a:rPr lang="ru-RU" sz="900" u="none" strike="noStrike" dirty="0">
                          <a:effectLst/>
                        </a:rPr>
                        <a:t>, 13 (ЕНУ им. Л.Н. Гумилева, 3 корпус)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1905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31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г.Шымкент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45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Южно-Казахстанский университет имени М. </a:t>
                      </a:r>
                      <a:r>
                        <a:rPr lang="ru-RU" sz="900" u="none" strike="noStrike" dirty="0" err="1">
                          <a:effectLst/>
                        </a:rPr>
                        <a:t>Ауэзова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8418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32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г.Шымкент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143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г. Шымкент, проспект Д. </a:t>
                      </a:r>
                      <a:r>
                        <a:rPr lang="ru-RU" sz="900" u="none" strike="noStrike" dirty="0" err="1">
                          <a:effectLst/>
                        </a:rPr>
                        <a:t>Кунаева</a:t>
                      </a:r>
                      <a:r>
                        <a:rPr lang="ru-RU" sz="900" u="none" strike="noStrike" dirty="0">
                          <a:effectLst/>
                        </a:rPr>
                        <a:t>, 21 (Университета имени </a:t>
                      </a:r>
                      <a:r>
                        <a:rPr lang="ru-RU" sz="900" u="none" strike="noStrike" dirty="0" err="1">
                          <a:effectLst/>
                        </a:rPr>
                        <a:t>Жумабека</a:t>
                      </a:r>
                      <a:r>
                        <a:rPr lang="ru-RU" sz="900" u="none" strike="noStrike" dirty="0">
                          <a:effectLst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</a:rPr>
                        <a:t>Ахметулы</a:t>
                      </a:r>
                      <a:r>
                        <a:rPr lang="ru-RU" sz="900" u="none" strike="noStrike" dirty="0">
                          <a:effectLst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</a:rPr>
                        <a:t>Ташенева</a:t>
                      </a:r>
                      <a:r>
                        <a:rPr lang="ru-RU" sz="900" u="none" strike="noStrike" dirty="0">
                          <a:effectLst/>
                        </a:rPr>
                        <a:t>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2339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33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г.Шымкент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196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Южно-Казахстанский государственный педагогический университет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5824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34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г.Шымкент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 dirty="0">
                          <a:effectLst/>
                        </a:rPr>
                        <a:t>414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г. Шымкент, Каратауский район, мкр. Тассай, улица Жибек жолы, земельный участок №6 (Шымкентский университет)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2338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35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Жамбылская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43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 err="1">
                          <a:effectLst/>
                        </a:rPr>
                        <a:t>Таразский</a:t>
                      </a:r>
                      <a:r>
                        <a:rPr lang="ru-RU" sz="900" u="none" strike="noStrike" dirty="0">
                          <a:effectLst/>
                        </a:rPr>
                        <a:t> региональный университет имени М.Х. </a:t>
                      </a:r>
                      <a:r>
                        <a:rPr lang="ru-RU" sz="900" u="none" strike="noStrike" dirty="0" err="1">
                          <a:effectLst/>
                        </a:rPr>
                        <a:t>Дулати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6507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36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Жамбылская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223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г. </a:t>
                      </a:r>
                      <a:r>
                        <a:rPr lang="ru-RU" sz="900" u="none" strike="noStrike" dirty="0" err="1">
                          <a:effectLst/>
                        </a:rPr>
                        <a:t>Тараз</a:t>
                      </a:r>
                      <a:r>
                        <a:rPr lang="ru-RU" sz="900" u="none" strike="noStrike" dirty="0">
                          <a:effectLst/>
                        </a:rPr>
                        <a:t>, ул. </a:t>
                      </a:r>
                      <a:r>
                        <a:rPr lang="ru-RU" sz="900" u="none" strike="noStrike" dirty="0" err="1">
                          <a:effectLst/>
                        </a:rPr>
                        <a:t>Желтоксана</a:t>
                      </a:r>
                      <a:r>
                        <a:rPr lang="ru-RU" sz="900" u="none" strike="noStrike" dirty="0">
                          <a:effectLst/>
                        </a:rPr>
                        <a:t>, 69б (Международный </a:t>
                      </a:r>
                      <a:r>
                        <a:rPr lang="ru-RU" sz="900" u="none" strike="noStrike" dirty="0" err="1">
                          <a:effectLst/>
                        </a:rPr>
                        <a:t>Таразский</a:t>
                      </a:r>
                      <a:r>
                        <a:rPr lang="ru-RU" sz="900" u="none" strike="noStrike" dirty="0">
                          <a:effectLst/>
                        </a:rPr>
                        <a:t> инновационный институт имени </a:t>
                      </a:r>
                      <a:r>
                        <a:rPr lang="ru-RU" sz="900" u="none" strike="noStrike" dirty="0" err="1">
                          <a:effectLst/>
                        </a:rPr>
                        <a:t>Шерхана</a:t>
                      </a:r>
                      <a:r>
                        <a:rPr lang="ru-RU" sz="900" u="none" strike="noStrike" dirty="0">
                          <a:effectLst/>
                        </a:rPr>
                        <a:t> Муртазы)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2176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4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 dirty="0">
                          <a:effectLst/>
                        </a:rPr>
                        <a:t>37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Жамбылская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1009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 err="1">
                          <a:effectLst/>
                        </a:rPr>
                        <a:t>Жамбылская</a:t>
                      </a:r>
                      <a:r>
                        <a:rPr lang="ru-RU" sz="900" u="none" strike="noStrike" dirty="0">
                          <a:effectLst/>
                        </a:rPr>
                        <a:t> область, </a:t>
                      </a:r>
                      <a:r>
                        <a:rPr lang="ru-RU" sz="900" u="none" strike="noStrike" dirty="0" err="1">
                          <a:effectLst/>
                        </a:rPr>
                        <a:t>Меркенский</a:t>
                      </a:r>
                      <a:r>
                        <a:rPr lang="ru-RU" sz="900" u="none" strike="noStrike" dirty="0">
                          <a:effectLst/>
                        </a:rPr>
                        <a:t> район, с. </a:t>
                      </a:r>
                      <a:r>
                        <a:rPr lang="ru-RU" sz="900" u="none" strike="noStrike" dirty="0" err="1">
                          <a:effectLst/>
                        </a:rPr>
                        <a:t>Сарымолдаева</a:t>
                      </a:r>
                      <a:r>
                        <a:rPr lang="ru-RU" sz="900" u="none" strike="noStrike" dirty="0">
                          <a:effectLst/>
                        </a:rPr>
                        <a:t>, </a:t>
                      </a:r>
                      <a:r>
                        <a:rPr lang="ru-RU" sz="900" u="none" strike="noStrike" dirty="0" err="1">
                          <a:effectLst/>
                        </a:rPr>
                        <a:t>ул</a:t>
                      </a:r>
                      <a:r>
                        <a:rPr lang="ru-RU" sz="900" u="none" strike="noStrike" dirty="0">
                          <a:effectLst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</a:rPr>
                        <a:t>Омарходжаева</a:t>
                      </a:r>
                      <a:r>
                        <a:rPr lang="ru-RU" sz="900" u="none" strike="noStrike" dirty="0">
                          <a:effectLst/>
                        </a:rPr>
                        <a:t> №1, (ШГ имени </a:t>
                      </a:r>
                      <a:r>
                        <a:rPr lang="ru-RU" sz="900" u="none" strike="noStrike" dirty="0" err="1">
                          <a:effectLst/>
                        </a:rPr>
                        <a:t>Асанбай</a:t>
                      </a:r>
                      <a:r>
                        <a:rPr lang="ru-RU" sz="900" u="none" strike="noStrike" dirty="0">
                          <a:effectLst/>
                        </a:rPr>
                        <a:t> Аскарова)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811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247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84;g2475f99048e_0_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6" y="-12194"/>
            <a:ext cx="12191514" cy="9525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41420" y="13898"/>
            <a:ext cx="11650093" cy="861768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/>
            <a:r>
              <a:rPr lang="kk-KZ" sz="2600" b="1" dirty="0">
                <a:solidFill>
                  <a:prstClr val="white"/>
                </a:solidFill>
                <a:latin typeface="Arial Black" pitchFamily="34" charset="0"/>
                <a:ea typeface="Roboto Black" pitchFamily="2" charset="0"/>
                <a:cs typeface="Arial" panose="020B0604020202020204" pitchFamily="34" charset="0"/>
              </a:rPr>
              <a:t>СПИСОК ВУЗОВ, ШКОЛ И КОЛЛЕДЖЕЙ </a:t>
            </a:r>
            <a:endParaRPr lang="kk-KZ" sz="2600" b="1" dirty="0" smtClean="0">
              <a:solidFill>
                <a:prstClr val="white"/>
              </a:solidFill>
              <a:latin typeface="Arial Black" pitchFamily="34" charset="0"/>
              <a:ea typeface="Roboto Black" pitchFamily="2" charset="0"/>
              <a:cs typeface="Arial" panose="020B0604020202020204" pitchFamily="34" charset="0"/>
            </a:endParaRPr>
          </a:p>
          <a:p>
            <a:pPr algn="ctr"/>
            <a:r>
              <a:rPr lang="kk-KZ" sz="2600" b="1" dirty="0" smtClean="0">
                <a:solidFill>
                  <a:prstClr val="white"/>
                </a:solidFill>
                <a:latin typeface="Arial Black" pitchFamily="34" charset="0"/>
                <a:ea typeface="Roboto Black" pitchFamily="2" charset="0"/>
                <a:cs typeface="Arial" panose="020B0604020202020204" pitchFamily="34" charset="0"/>
              </a:rPr>
              <a:t>ДЛЯ </a:t>
            </a:r>
            <a:r>
              <a:rPr lang="kk-KZ" sz="2600" b="1" dirty="0">
                <a:solidFill>
                  <a:prstClr val="white"/>
                </a:solidFill>
                <a:latin typeface="Arial Black" pitchFamily="34" charset="0"/>
                <a:ea typeface="Roboto Black" pitchFamily="2" charset="0"/>
                <a:cs typeface="Arial" panose="020B0604020202020204" pitchFamily="34" charset="0"/>
              </a:rPr>
              <a:t>ПРОВЕДЕНИЯ ЯНВАРЬСКОГО </a:t>
            </a:r>
            <a:r>
              <a:rPr lang="kk-KZ" sz="2600" b="1" dirty="0" smtClean="0">
                <a:solidFill>
                  <a:prstClr val="white"/>
                </a:solidFill>
                <a:latin typeface="Arial Black" pitchFamily="34" charset="0"/>
                <a:ea typeface="Roboto Black" pitchFamily="2" charset="0"/>
                <a:cs typeface="Arial" panose="020B0604020202020204" pitchFamily="34" charset="0"/>
              </a:rPr>
              <a:t>ЕНТ</a:t>
            </a:r>
            <a:endParaRPr lang="ru-RU" sz="2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798706"/>
              </p:ext>
            </p:extLst>
          </p:nvPr>
        </p:nvGraphicFramePr>
        <p:xfrm>
          <a:off x="84710" y="986590"/>
          <a:ext cx="12007027" cy="500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9216"/>
                <a:gridCol w="1323474"/>
                <a:gridCol w="830179"/>
                <a:gridCol w="7141602"/>
                <a:gridCol w="1178604"/>
                <a:gridCol w="883952"/>
              </a:tblGrid>
              <a:tr h="252663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b="1" u="none" strike="noStrike" dirty="0">
                          <a:effectLst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b="1" u="none" strike="noStrike" dirty="0">
                          <a:effectLst/>
                        </a:rPr>
                        <a:t>Область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b="1" u="none" strike="noStrike" dirty="0">
                          <a:effectLst/>
                        </a:rPr>
                        <a:t>Код РЦТ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b="1" u="none" strike="noStrike" dirty="0">
                          <a:effectLst/>
                        </a:rPr>
                        <a:t>наименование ППЕНТ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Количество мест </a:t>
                      </a:r>
                      <a:endParaRPr lang="ru-RU" sz="9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в </a:t>
                      </a:r>
                      <a:r>
                        <a:rPr lang="ru-RU" sz="900" b="1" u="none" strike="noStrike" dirty="0">
                          <a:effectLst/>
                        </a:rPr>
                        <a:t>одном потоке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Количество заявлений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79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 dirty="0">
                          <a:effectLst/>
                        </a:rPr>
                        <a:t>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 err="1">
                          <a:effectLst/>
                        </a:rPr>
                        <a:t>Жетысуская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Жетысуский университет имени Ильяса Жансугурова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4211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9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 dirty="0">
                          <a:effectLst/>
                        </a:rPr>
                        <a:t>39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 err="1">
                          <a:effectLst/>
                        </a:rPr>
                        <a:t>Жетысуская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 dirty="0">
                          <a:effectLst/>
                        </a:rPr>
                        <a:t>1019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 err="1">
                          <a:effectLst/>
                        </a:rPr>
                        <a:t>Жетысуская</a:t>
                      </a:r>
                      <a:r>
                        <a:rPr lang="ru-RU" sz="900" u="none" strike="noStrike" dirty="0">
                          <a:effectLst/>
                        </a:rPr>
                        <a:t> обл., Панфиловский район, </a:t>
                      </a:r>
                      <a:r>
                        <a:rPr lang="ru-RU" sz="900" u="none" strike="noStrike" dirty="0" err="1">
                          <a:effectLst/>
                        </a:rPr>
                        <a:t>г.Жаркент</a:t>
                      </a:r>
                      <a:r>
                        <a:rPr lang="ru-RU" sz="900" u="none" strike="noStrike" dirty="0">
                          <a:effectLst/>
                        </a:rPr>
                        <a:t>, ул. </a:t>
                      </a:r>
                      <a:r>
                        <a:rPr lang="ru-RU" sz="900" u="none" strike="noStrike" dirty="0" err="1">
                          <a:effectLst/>
                        </a:rPr>
                        <a:t>им.А.Қастеева</a:t>
                      </a:r>
                      <a:r>
                        <a:rPr lang="ru-RU" sz="900" u="none" strike="noStrike" dirty="0">
                          <a:effectLst/>
                        </a:rPr>
                        <a:t>, 12 (СШ. </a:t>
                      </a:r>
                      <a:r>
                        <a:rPr lang="ru-RU" sz="900" u="none" strike="noStrike" dirty="0" err="1">
                          <a:effectLst/>
                        </a:rPr>
                        <a:t>им.Ы.Алтынсарина</a:t>
                      </a:r>
                      <a:r>
                        <a:rPr lang="ru-RU" sz="900" u="none" strike="noStrike" dirty="0">
                          <a:effectLst/>
                        </a:rPr>
                        <a:t>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819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9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 dirty="0">
                          <a:effectLst/>
                        </a:rPr>
                        <a:t>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Западно-Казахстанская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Западно-Казахстанский университет имени М. </a:t>
                      </a:r>
                      <a:r>
                        <a:rPr lang="ru-RU" sz="900" u="none" strike="noStrike" dirty="0" err="1">
                          <a:effectLst/>
                        </a:rPr>
                        <a:t>Утемисова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2667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9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 dirty="0">
                          <a:effectLst/>
                        </a:rPr>
                        <a:t>41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Западно-Казахстанская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 dirty="0">
                          <a:effectLst/>
                        </a:rPr>
                        <a:t>501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Западно-Казахстанский аграрно-технический университет имени </a:t>
                      </a:r>
                      <a:r>
                        <a:rPr lang="ru-RU" sz="900" u="none" strike="noStrike" dirty="0" err="1">
                          <a:effectLst/>
                        </a:rPr>
                        <a:t>Жангир</a:t>
                      </a:r>
                      <a:r>
                        <a:rPr lang="ru-RU" sz="900" u="none" strike="noStrike" dirty="0">
                          <a:effectLst/>
                        </a:rPr>
                        <a:t> хана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1857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9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 dirty="0">
                          <a:effectLst/>
                        </a:rPr>
                        <a:t>42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Карагандинская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 dirty="0">
                          <a:effectLst/>
                        </a:rPr>
                        <a:t>32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Карагандинский технический университет имени </a:t>
                      </a:r>
                      <a:r>
                        <a:rPr lang="ru-RU" sz="900" u="none" strike="noStrike" dirty="0" err="1">
                          <a:effectLst/>
                        </a:rPr>
                        <a:t>Абылкаса</a:t>
                      </a:r>
                      <a:r>
                        <a:rPr lang="ru-RU" sz="900" u="none" strike="noStrike" dirty="0">
                          <a:effectLst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</a:rPr>
                        <a:t>Сагинова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2188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9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43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Карагандинская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33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Карагандинская область, г. Темиртау, пр. Республики, 30 (Карагандинский индустриальный университет)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9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44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Карагандинская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 dirty="0">
                          <a:effectLst/>
                        </a:rPr>
                        <a:t>122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ЧУ 'КАРАГАНДИНСКИЙ УНИВЕРСИТЕТ КАЗПОТРЕБСОЮЗА'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3022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9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45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Карагандинская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 dirty="0">
                          <a:effectLst/>
                        </a:rPr>
                        <a:t>1021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г. Балхаш,  улица Караменде би, 17 (Балхашский гуманитарно-технический колледж имени Алихана Мусина)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486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9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46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Костанайская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Аркалыкский педагогический институт имени Ы.Алтынсарина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544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9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47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 err="1">
                          <a:effectLst/>
                        </a:rPr>
                        <a:t>Костанайская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36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 err="1">
                          <a:effectLst/>
                        </a:rPr>
                        <a:t>Костанайский</a:t>
                      </a:r>
                      <a:r>
                        <a:rPr lang="ru-RU" sz="900" u="none" strike="noStrike" dirty="0">
                          <a:effectLst/>
                        </a:rPr>
                        <a:t> региональный университет имени Ахмета </a:t>
                      </a:r>
                      <a:r>
                        <a:rPr lang="ru-RU" sz="900" u="none" strike="noStrike" dirty="0" err="1">
                          <a:effectLst/>
                        </a:rPr>
                        <a:t>Байтурсынова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2509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9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48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Костанайская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 dirty="0">
                          <a:effectLst/>
                        </a:rPr>
                        <a:t>39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 err="1">
                          <a:effectLst/>
                        </a:rPr>
                        <a:t>Костанайская</a:t>
                      </a:r>
                      <a:r>
                        <a:rPr lang="ru-RU" sz="900" u="none" strike="noStrike" dirty="0">
                          <a:effectLst/>
                        </a:rPr>
                        <a:t> область, г. Рудный,  ул. 50 лет Октября, 38 (</a:t>
                      </a:r>
                      <a:r>
                        <a:rPr lang="ru-RU" sz="900" u="none" strike="noStrike" dirty="0" err="1">
                          <a:effectLst/>
                        </a:rPr>
                        <a:t>Рудненский</a:t>
                      </a:r>
                      <a:r>
                        <a:rPr lang="ru-RU" sz="900" u="none" strike="noStrike" dirty="0">
                          <a:effectLst/>
                        </a:rPr>
                        <a:t> индустриальный институт)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206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9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49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 err="1">
                          <a:effectLst/>
                        </a:rPr>
                        <a:t>Кызылординская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 dirty="0">
                          <a:effectLst/>
                        </a:rPr>
                        <a:t>34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 err="1">
                          <a:effectLst/>
                        </a:rPr>
                        <a:t>Кызылординский</a:t>
                      </a:r>
                      <a:r>
                        <a:rPr lang="ru-RU" sz="900" u="none" strike="noStrike" dirty="0">
                          <a:effectLst/>
                        </a:rPr>
                        <a:t> университет имени </a:t>
                      </a:r>
                      <a:r>
                        <a:rPr lang="ru-RU" sz="900" u="none" strike="noStrike" dirty="0" err="1">
                          <a:effectLst/>
                        </a:rPr>
                        <a:t>Коркыт</a:t>
                      </a:r>
                      <a:r>
                        <a:rPr lang="ru-RU" sz="900" u="none" strike="noStrike" dirty="0">
                          <a:effectLst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</a:rPr>
                        <a:t>Ата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3729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9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Кызылординская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 dirty="0">
                          <a:effectLst/>
                        </a:rPr>
                        <a:t>528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г. </a:t>
                      </a:r>
                      <a:r>
                        <a:rPr lang="ru-RU" sz="900" u="none" strike="noStrike" dirty="0" err="1">
                          <a:effectLst/>
                        </a:rPr>
                        <a:t>Кызылорда</a:t>
                      </a:r>
                      <a:r>
                        <a:rPr lang="ru-RU" sz="900" u="none" strike="noStrike" dirty="0">
                          <a:effectLst/>
                        </a:rPr>
                        <a:t>, ул. </a:t>
                      </a:r>
                      <a:r>
                        <a:rPr lang="ru-RU" sz="900" u="none" strike="noStrike" dirty="0" err="1">
                          <a:effectLst/>
                        </a:rPr>
                        <a:t>Р.Багланова</a:t>
                      </a:r>
                      <a:r>
                        <a:rPr lang="ru-RU" sz="900" u="none" strike="noStrike" dirty="0">
                          <a:effectLst/>
                        </a:rPr>
                        <a:t> 5 (</a:t>
                      </a:r>
                      <a:r>
                        <a:rPr lang="ru-RU" sz="900" u="none" strike="noStrike" dirty="0" err="1">
                          <a:effectLst/>
                        </a:rPr>
                        <a:t>Кызылординский</a:t>
                      </a:r>
                      <a:r>
                        <a:rPr lang="ru-RU" sz="900" u="none" strike="noStrike" dirty="0">
                          <a:effectLst/>
                        </a:rPr>
                        <a:t> открытый университет)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1123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9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51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Кызылординская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1010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 err="1">
                          <a:effectLst/>
                        </a:rPr>
                        <a:t>Кызылординская</a:t>
                      </a:r>
                      <a:r>
                        <a:rPr lang="ru-RU" sz="900" u="none" strike="noStrike" dirty="0">
                          <a:effectLst/>
                        </a:rPr>
                        <a:t> область, </a:t>
                      </a:r>
                      <a:r>
                        <a:rPr lang="ru-RU" sz="900" u="none" strike="noStrike" dirty="0" err="1">
                          <a:effectLst/>
                        </a:rPr>
                        <a:t>Казалинский</a:t>
                      </a:r>
                      <a:r>
                        <a:rPr lang="ru-RU" sz="900" u="none" strike="noStrike" dirty="0">
                          <a:effectLst/>
                        </a:rPr>
                        <a:t> район, п. </a:t>
                      </a:r>
                      <a:r>
                        <a:rPr lang="ru-RU" sz="900" u="none" strike="noStrike" dirty="0" err="1">
                          <a:effectLst/>
                        </a:rPr>
                        <a:t>Айтеке</a:t>
                      </a:r>
                      <a:r>
                        <a:rPr lang="ru-RU" sz="900" u="none" strike="noStrike" dirty="0">
                          <a:effectLst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</a:rPr>
                        <a:t>би</a:t>
                      </a:r>
                      <a:r>
                        <a:rPr lang="ru-RU" sz="900" u="none" strike="noStrike" dirty="0">
                          <a:effectLst/>
                        </a:rPr>
                        <a:t> ул. Ж. </a:t>
                      </a:r>
                      <a:r>
                        <a:rPr lang="ru-RU" sz="900" u="none" strike="noStrike" dirty="0" err="1">
                          <a:effectLst/>
                        </a:rPr>
                        <a:t>Нурмагамбетулы</a:t>
                      </a:r>
                      <a:r>
                        <a:rPr lang="ru-RU" sz="900" u="none" strike="noStrike" dirty="0">
                          <a:effectLst/>
                        </a:rPr>
                        <a:t> №128 (№249 школа-лицей им Е. </a:t>
                      </a:r>
                      <a:r>
                        <a:rPr lang="ru-RU" sz="900" u="none" strike="noStrike" dirty="0" err="1">
                          <a:effectLst/>
                        </a:rPr>
                        <a:t>Бозгулова</a:t>
                      </a:r>
                      <a:r>
                        <a:rPr lang="ru-RU" sz="900" u="none" strike="noStrike" dirty="0">
                          <a:effectLst/>
                        </a:rPr>
                        <a:t>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9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52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Кызылординская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1011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 err="1">
                          <a:effectLst/>
                        </a:rPr>
                        <a:t>Кызылординская</a:t>
                      </a:r>
                      <a:r>
                        <a:rPr lang="ru-RU" sz="900" u="none" strike="noStrike" dirty="0">
                          <a:effectLst/>
                        </a:rPr>
                        <a:t> область, г. Аральск, улица В. Терешкова 1 А (школа-гимназия №262 имени У. </a:t>
                      </a:r>
                      <a:r>
                        <a:rPr lang="ru-RU" sz="900" u="none" strike="noStrike" dirty="0" err="1">
                          <a:effectLst/>
                        </a:rPr>
                        <a:t>Караманова</a:t>
                      </a:r>
                      <a:r>
                        <a:rPr lang="ru-RU" sz="900" u="none" strike="noStrike" dirty="0">
                          <a:effectLst/>
                        </a:rPr>
                        <a:t>)"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718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9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53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Кызылординская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1012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 err="1">
                          <a:effectLst/>
                        </a:rPr>
                        <a:t>Кызылординская</a:t>
                      </a:r>
                      <a:r>
                        <a:rPr lang="ru-RU" sz="900" u="none" strike="noStrike" dirty="0">
                          <a:effectLst/>
                        </a:rPr>
                        <a:t> область, </a:t>
                      </a:r>
                      <a:r>
                        <a:rPr lang="ru-RU" sz="900" u="none" strike="noStrike" dirty="0" err="1">
                          <a:effectLst/>
                        </a:rPr>
                        <a:t>Жанакорганский</a:t>
                      </a:r>
                      <a:r>
                        <a:rPr lang="ru-RU" sz="900" u="none" strike="noStrike" dirty="0">
                          <a:effectLst/>
                        </a:rPr>
                        <a:t> район, п. </a:t>
                      </a:r>
                      <a:r>
                        <a:rPr lang="ru-RU" sz="900" u="none" strike="noStrike" dirty="0" err="1">
                          <a:effectLst/>
                        </a:rPr>
                        <a:t>Жанакорган</a:t>
                      </a:r>
                      <a:r>
                        <a:rPr lang="ru-RU" sz="900" u="none" strike="noStrike" dirty="0">
                          <a:effectLst/>
                        </a:rPr>
                        <a:t> улица У. </a:t>
                      </a:r>
                      <a:r>
                        <a:rPr lang="ru-RU" sz="900" u="none" strike="noStrike" dirty="0" err="1">
                          <a:effectLst/>
                        </a:rPr>
                        <a:t>Мадиева</a:t>
                      </a:r>
                      <a:r>
                        <a:rPr lang="ru-RU" sz="900" u="none" strike="noStrike" dirty="0">
                          <a:effectLst/>
                        </a:rPr>
                        <a:t> 51, (№110 школа-лицей)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1317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9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54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Мангистауская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Каспийский университет технологии и инжиниринга имени </a:t>
                      </a:r>
                      <a:r>
                        <a:rPr lang="ru-RU" sz="900" u="none" strike="noStrike" dirty="0" err="1">
                          <a:effectLst/>
                        </a:rPr>
                        <a:t>Ш.Есенова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4734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9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55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Мангистауская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1013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 err="1">
                          <a:effectLst/>
                        </a:rPr>
                        <a:t>Мангистауская</a:t>
                      </a:r>
                      <a:r>
                        <a:rPr lang="ru-RU" sz="900" u="none" strike="noStrike" dirty="0">
                          <a:effectLst/>
                        </a:rPr>
                        <a:t> область, </a:t>
                      </a:r>
                      <a:r>
                        <a:rPr lang="ru-RU" sz="900" u="none" strike="noStrike" dirty="0" err="1">
                          <a:effectLst/>
                        </a:rPr>
                        <a:t>Бейнеуский</a:t>
                      </a:r>
                      <a:r>
                        <a:rPr lang="ru-RU" sz="900" u="none" strike="noStrike" dirty="0">
                          <a:effectLst/>
                        </a:rPr>
                        <a:t> район, село Бейнеу, улица </a:t>
                      </a:r>
                      <a:r>
                        <a:rPr lang="ru-RU" sz="900" u="none" strike="noStrike" dirty="0" err="1">
                          <a:effectLst/>
                        </a:rPr>
                        <a:t>Асау</a:t>
                      </a:r>
                      <a:r>
                        <a:rPr lang="ru-RU" sz="900" u="none" strike="noStrike" dirty="0">
                          <a:effectLst/>
                        </a:rPr>
                        <a:t> батыра, 100Б (Общеобразовательная школа Сам)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9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56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Мангистауская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1014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 err="1">
                          <a:effectLst/>
                        </a:rPr>
                        <a:t>Мангистауская</a:t>
                      </a:r>
                      <a:r>
                        <a:rPr lang="ru-RU" sz="900" u="none" strike="noStrike" dirty="0">
                          <a:effectLst/>
                        </a:rPr>
                        <a:t> область, город </a:t>
                      </a:r>
                      <a:r>
                        <a:rPr lang="ru-RU" sz="900" u="none" strike="noStrike" dirty="0" err="1">
                          <a:effectLst/>
                        </a:rPr>
                        <a:t>Жанаозен</a:t>
                      </a:r>
                      <a:r>
                        <a:rPr lang="ru-RU" sz="900" u="none" strike="noStrike" dirty="0">
                          <a:effectLst/>
                        </a:rPr>
                        <a:t>, микрорайон </a:t>
                      </a:r>
                      <a:r>
                        <a:rPr lang="ru-RU" sz="900" u="none" strike="noStrike" dirty="0" err="1">
                          <a:effectLst/>
                        </a:rPr>
                        <a:t>Рауан</a:t>
                      </a:r>
                      <a:r>
                        <a:rPr lang="ru-RU" sz="900" u="none" strike="noStrike" dirty="0">
                          <a:effectLst/>
                        </a:rPr>
                        <a:t>, 18 А (Общеобразовательная школа № 22)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1282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9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57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Павлодарская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38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 err="1">
                          <a:effectLst/>
                        </a:rPr>
                        <a:t>Торайгыров</a:t>
                      </a:r>
                      <a:r>
                        <a:rPr lang="ru-RU" sz="900" u="none" strike="noStrike" dirty="0">
                          <a:effectLst/>
                        </a:rPr>
                        <a:t> университет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1242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9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58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Павлодарская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146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г. Павлодар ул. Ломова,45 (ИНЕУ)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9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59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Павлодарская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147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 err="1">
                          <a:effectLst/>
                        </a:rPr>
                        <a:t>Екибастузский</a:t>
                      </a:r>
                      <a:r>
                        <a:rPr lang="ru-RU" sz="900" u="none" strike="noStrike" dirty="0">
                          <a:effectLst/>
                        </a:rPr>
                        <a:t> инженерно-технический институт имени академика К. </a:t>
                      </a:r>
                      <a:r>
                        <a:rPr lang="ru-RU" sz="900" u="none" strike="noStrike" dirty="0" err="1">
                          <a:effectLst/>
                        </a:rPr>
                        <a:t>Сатпаева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724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9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Павлодарская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517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Павлодарский педагогический университет имени </a:t>
                      </a:r>
                      <a:r>
                        <a:rPr lang="ru-RU" sz="900" u="none" strike="noStrike" dirty="0" err="1">
                          <a:effectLst/>
                        </a:rPr>
                        <a:t>Әлкей</a:t>
                      </a:r>
                      <a:r>
                        <a:rPr lang="ru-RU" sz="900" u="none" strike="noStrike" dirty="0">
                          <a:effectLst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</a:rPr>
                        <a:t>Марғұлан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838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9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61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Северо-Казахстанская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Северо-Казахстанский университет имени </a:t>
                      </a:r>
                      <a:r>
                        <a:rPr lang="ru-RU" sz="900" u="none" strike="noStrike" dirty="0" err="1">
                          <a:effectLst/>
                        </a:rPr>
                        <a:t>Манаша</a:t>
                      </a:r>
                      <a:r>
                        <a:rPr lang="ru-RU" sz="900" u="none" strike="noStrike" dirty="0">
                          <a:effectLst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</a:rPr>
                        <a:t>Козыбаева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1831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639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62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Северо-Казахстанская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1015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Северо-Казахстанская область, район имени </a:t>
                      </a:r>
                      <a:r>
                        <a:rPr lang="ru-RU" sz="900" u="none" strike="noStrike" dirty="0" err="1">
                          <a:effectLst/>
                        </a:rPr>
                        <a:t>Габита</a:t>
                      </a:r>
                      <a:r>
                        <a:rPr lang="ru-RU" sz="900" u="none" strike="noStrike" dirty="0">
                          <a:effectLst/>
                        </a:rPr>
                        <a:t> Мусрепова, Село </a:t>
                      </a:r>
                      <a:r>
                        <a:rPr lang="ru-RU" sz="900" u="none" strike="noStrike" dirty="0" err="1">
                          <a:effectLst/>
                        </a:rPr>
                        <a:t>Новоишимское</a:t>
                      </a:r>
                      <a:r>
                        <a:rPr lang="ru-RU" sz="900" u="none" strike="noStrike" dirty="0">
                          <a:effectLst/>
                        </a:rPr>
                        <a:t>, ул. </a:t>
                      </a:r>
                      <a:r>
                        <a:rPr lang="ru-RU" sz="900" u="none" strike="noStrike" dirty="0" err="1">
                          <a:effectLst/>
                        </a:rPr>
                        <a:t>Ауельбекова</a:t>
                      </a:r>
                      <a:r>
                        <a:rPr lang="ru-RU" sz="900" u="none" strike="noStrike" dirty="0">
                          <a:effectLst/>
                        </a:rPr>
                        <a:t> 2А, (Новоишимская казахская СШ)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9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63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Туркестанская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37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Международный казахско-турецкий университет имени Ходжи Ахмеда </a:t>
                      </a:r>
                      <a:r>
                        <a:rPr lang="ru-RU" sz="900" u="none" strike="noStrike" dirty="0" err="1">
                          <a:effectLst/>
                        </a:rPr>
                        <a:t>Ясави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4257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9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64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Туркестанская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523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Международный университет туризма и гостеприимства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1787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486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65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Туркестанская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1016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Туркестанская область, </a:t>
                      </a:r>
                      <a:r>
                        <a:rPr lang="ru-RU" sz="900" u="none" strike="noStrike" dirty="0" err="1">
                          <a:effectLst/>
                        </a:rPr>
                        <a:t>Жетысайский</a:t>
                      </a:r>
                      <a:r>
                        <a:rPr lang="ru-RU" sz="900" u="none" strike="noStrike" dirty="0">
                          <a:effectLst/>
                        </a:rPr>
                        <a:t> район, </a:t>
                      </a:r>
                      <a:r>
                        <a:rPr lang="ru-RU" sz="900" u="none" strike="noStrike" dirty="0" err="1">
                          <a:effectLst/>
                        </a:rPr>
                        <a:t>г.Жетысай</a:t>
                      </a:r>
                      <a:r>
                        <a:rPr lang="ru-RU" sz="900" u="none" strike="noStrike" dirty="0">
                          <a:effectLst/>
                        </a:rPr>
                        <a:t>, </a:t>
                      </a:r>
                      <a:r>
                        <a:rPr lang="ru-RU" sz="900" u="none" strike="noStrike" dirty="0" err="1">
                          <a:effectLst/>
                        </a:rPr>
                        <a:t>Жетысайский</a:t>
                      </a:r>
                      <a:r>
                        <a:rPr lang="ru-RU" sz="900" u="none" strike="noStrike" dirty="0">
                          <a:effectLst/>
                        </a:rPr>
                        <a:t> гуманитарно-технический колледж имени </a:t>
                      </a:r>
                      <a:r>
                        <a:rPr lang="ru-RU" sz="900" u="none" strike="noStrike" dirty="0" err="1">
                          <a:effectLst/>
                        </a:rPr>
                        <a:t>Г.Муратбаева</a:t>
                      </a:r>
                      <a:r>
                        <a:rPr lang="ru-RU" sz="900" u="none" strike="noStrike" dirty="0">
                          <a:effectLst/>
                        </a:rPr>
                        <a:t>, улица </a:t>
                      </a:r>
                      <a:r>
                        <a:rPr lang="ru-RU" sz="900" u="none" strike="noStrike" dirty="0" err="1">
                          <a:effectLst/>
                        </a:rPr>
                        <a:t>С.Кожанов</a:t>
                      </a:r>
                      <a:r>
                        <a:rPr lang="ru-RU" sz="900" u="none" strike="noStrike" dirty="0">
                          <a:effectLst/>
                        </a:rPr>
                        <a:t>, №35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2421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9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66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Туркестанская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1017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>
                          <a:effectLst/>
                        </a:rPr>
                        <a:t>Туркестанская область, </a:t>
                      </a:r>
                      <a:r>
                        <a:rPr lang="ru-RU" sz="900" u="none" strike="noStrike" dirty="0" err="1">
                          <a:effectLst/>
                        </a:rPr>
                        <a:t>г.Сарыагаш</a:t>
                      </a:r>
                      <a:r>
                        <a:rPr lang="ru-RU" sz="900" u="none" strike="noStrike" dirty="0">
                          <a:effectLst/>
                        </a:rPr>
                        <a:t> ул. </a:t>
                      </a:r>
                      <a:r>
                        <a:rPr lang="ru-RU" sz="900" u="none" strike="noStrike" dirty="0" err="1">
                          <a:effectLst/>
                        </a:rPr>
                        <a:t>Айтеке</a:t>
                      </a:r>
                      <a:r>
                        <a:rPr lang="ru-RU" sz="900" u="none" strike="noStrike" dirty="0">
                          <a:effectLst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</a:rPr>
                        <a:t>би</a:t>
                      </a:r>
                      <a:r>
                        <a:rPr lang="ru-RU" sz="900" u="none" strike="noStrike" dirty="0">
                          <a:effectLst/>
                        </a:rPr>
                        <a:t> №1. («№12 колледж»)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9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67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Туркестанская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1018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 err="1">
                          <a:effectLst/>
                        </a:rPr>
                        <a:t>Туркестанкая</a:t>
                      </a:r>
                      <a:r>
                        <a:rPr lang="ru-RU" sz="900" u="none" strike="noStrike" dirty="0">
                          <a:effectLst/>
                        </a:rPr>
                        <a:t> область, </a:t>
                      </a:r>
                      <a:r>
                        <a:rPr lang="ru-RU" sz="900" u="none" strike="noStrike" dirty="0" err="1">
                          <a:effectLst/>
                        </a:rPr>
                        <a:t>Сузакский</a:t>
                      </a:r>
                      <a:r>
                        <a:rPr lang="ru-RU" sz="900" u="none" strike="noStrike" dirty="0">
                          <a:effectLst/>
                        </a:rPr>
                        <a:t> район, с. </a:t>
                      </a:r>
                      <a:r>
                        <a:rPr lang="ru-RU" sz="900" u="none" strike="noStrike" dirty="0" err="1">
                          <a:effectLst/>
                        </a:rPr>
                        <a:t>Шолаккорган</a:t>
                      </a:r>
                      <a:r>
                        <a:rPr lang="ru-RU" sz="900" u="none" strike="noStrike" dirty="0">
                          <a:effectLst/>
                        </a:rPr>
                        <a:t>, ул. С Кожанова, 1А (ОСШ им. А. </a:t>
                      </a:r>
                      <a:r>
                        <a:rPr lang="ru-RU" sz="900" u="none" strike="noStrike" dirty="0" err="1">
                          <a:effectLst/>
                        </a:rPr>
                        <a:t>Молдагуловой</a:t>
                      </a:r>
                      <a:r>
                        <a:rPr lang="ru-RU" sz="900" u="none" strike="noStrike" dirty="0">
                          <a:effectLst/>
                        </a:rPr>
                        <a:t>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9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68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>
                          <a:effectLst/>
                        </a:rPr>
                        <a:t>Улытауская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u="none" strike="noStrike">
                          <a:effectLst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u="none" strike="noStrike" dirty="0" err="1">
                          <a:effectLst/>
                        </a:rPr>
                        <a:t>Жезказганский</a:t>
                      </a:r>
                      <a:r>
                        <a:rPr lang="ru-RU" sz="900" u="none" strike="noStrike" dirty="0">
                          <a:effectLst/>
                        </a:rPr>
                        <a:t> университет имени О.А. </a:t>
                      </a:r>
                      <a:r>
                        <a:rPr lang="ru-RU" sz="900" u="none" strike="noStrike" dirty="0" err="1">
                          <a:effectLst/>
                        </a:rPr>
                        <a:t>Байконурова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818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798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effectLst/>
                        </a:rPr>
                        <a:t>Итого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4689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</a:rPr>
                        <a:t>136012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22707" y="6348035"/>
            <a:ext cx="3182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Пункты, где отсутствуют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филиалы НЦТ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01014" y="5996226"/>
            <a:ext cx="50405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000" dirty="0" smtClean="0">
                <a:solidFill>
                  <a:schemeClr val="tx1"/>
                </a:solidFill>
              </a:rPr>
              <a:t>г</a:t>
            </a:r>
            <a:r>
              <a:rPr lang="ru-RU" sz="1000" dirty="0">
                <a:solidFill>
                  <a:schemeClr val="tx1"/>
                </a:solidFill>
              </a:rPr>
              <a:t>. Хромтау</a:t>
            </a:r>
            <a:r>
              <a:rPr lang="kk-KZ" sz="1000" dirty="0">
                <a:solidFill>
                  <a:schemeClr val="tx1"/>
                </a:solidFill>
              </a:rPr>
              <a:t> Актюбинской </a:t>
            </a:r>
            <a:r>
              <a:rPr lang="kk-KZ" sz="1000" dirty="0" smtClean="0">
                <a:solidFill>
                  <a:schemeClr val="tx1"/>
                </a:solidFill>
              </a:rPr>
              <a:t>области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000" dirty="0" smtClean="0">
                <a:solidFill>
                  <a:schemeClr val="tx1"/>
                </a:solidFill>
              </a:rPr>
              <a:t>г. Арал</a:t>
            </a:r>
            <a:r>
              <a:rPr lang="kk-KZ" sz="1000" dirty="0" smtClean="0">
                <a:solidFill>
                  <a:schemeClr val="tx1"/>
                </a:solidFill>
              </a:rPr>
              <a:t> </a:t>
            </a:r>
            <a:r>
              <a:rPr lang="kk-KZ" sz="1000" dirty="0">
                <a:solidFill>
                  <a:schemeClr val="tx1"/>
                </a:solidFill>
              </a:rPr>
              <a:t>Кызылординской </a:t>
            </a:r>
            <a:r>
              <a:rPr lang="kk-KZ" sz="1000" dirty="0" smtClean="0">
                <a:solidFill>
                  <a:schemeClr val="tx1"/>
                </a:solidFill>
              </a:rPr>
              <a:t>области</a:t>
            </a:r>
            <a:endParaRPr lang="ru-RU" sz="1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000" dirty="0" smtClean="0">
                <a:solidFill>
                  <a:schemeClr val="tx1"/>
                </a:solidFill>
              </a:rPr>
              <a:t>г. Рудный</a:t>
            </a:r>
            <a:r>
              <a:rPr lang="kk-KZ" sz="1000" dirty="0" smtClean="0">
                <a:solidFill>
                  <a:schemeClr val="tx1"/>
                </a:solidFill>
              </a:rPr>
              <a:t> </a:t>
            </a:r>
            <a:r>
              <a:rPr lang="kk-KZ" sz="1000" dirty="0">
                <a:solidFill>
                  <a:schemeClr val="tx1"/>
                </a:solidFill>
              </a:rPr>
              <a:t>Костанайской </a:t>
            </a:r>
            <a:r>
              <a:rPr lang="kk-KZ" sz="1000" dirty="0" smtClean="0">
                <a:solidFill>
                  <a:schemeClr val="tx1"/>
                </a:solidFill>
              </a:rPr>
              <a:t>области</a:t>
            </a:r>
            <a:endParaRPr lang="ru-RU" sz="1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000" dirty="0" smtClean="0">
                <a:solidFill>
                  <a:schemeClr val="tx1"/>
                </a:solidFill>
              </a:rPr>
              <a:t>г. Темиртау </a:t>
            </a:r>
            <a:r>
              <a:rPr lang="kk-KZ" sz="1000" dirty="0">
                <a:solidFill>
                  <a:schemeClr val="tx1"/>
                </a:solidFill>
              </a:rPr>
              <a:t>Карагандинской области </a:t>
            </a:r>
            <a:endParaRPr lang="kk-KZ" sz="1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000" dirty="0" smtClean="0">
                <a:solidFill>
                  <a:schemeClr val="tx1"/>
                </a:solidFill>
              </a:rPr>
              <a:t>с</a:t>
            </a:r>
            <a:r>
              <a:rPr lang="ru-RU" sz="1000" dirty="0">
                <a:solidFill>
                  <a:schemeClr val="tx1"/>
                </a:solidFill>
              </a:rPr>
              <a:t>. Мерке </a:t>
            </a:r>
            <a:r>
              <a:rPr lang="ru-RU" sz="1000" dirty="0" err="1">
                <a:solidFill>
                  <a:schemeClr val="tx1"/>
                </a:solidFill>
              </a:rPr>
              <a:t>Жамбылской</a:t>
            </a:r>
            <a:r>
              <a:rPr lang="ru-RU" sz="1000" dirty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области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19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610" y="1030025"/>
            <a:ext cx="11522779" cy="58047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+mj-lt"/>
                <a:cs typeface="Arial" pitchFamily="34" charset="0"/>
              </a:rPr>
              <a:t>ВСЕГО – 136 012 </a:t>
            </a:r>
            <a:r>
              <a:rPr lang="ru-RU" sz="2400" b="1" dirty="0">
                <a:latin typeface="+mj-lt"/>
                <a:cs typeface="Arial" pitchFamily="34" charset="0"/>
              </a:rPr>
              <a:t>человек. Из них по категориям :</a:t>
            </a:r>
          </a:p>
          <a:p>
            <a:pPr marL="0" indent="0" algn="just">
              <a:buNone/>
            </a:pPr>
            <a:endParaRPr lang="ru-RU" sz="2400" dirty="0" smtClean="0">
              <a:latin typeface="+mj-lt"/>
              <a:cs typeface="Arial" pitchFamily="34" charset="0"/>
            </a:endParaRPr>
          </a:p>
          <a:p>
            <a:pPr marL="341313" lvl="0" indent="-341313" algn="just">
              <a:buFont typeface="Wingdings" pitchFamily="2" charset="2"/>
              <a:buChar char="Ø"/>
            </a:pPr>
            <a:r>
              <a:rPr lang="ru-RU" sz="2200" dirty="0">
                <a:latin typeface="+mj-lt"/>
              </a:rPr>
              <a:t>обучающиеся 11 (12) классов организаций среднего </a:t>
            </a:r>
            <a:r>
              <a:rPr lang="ru-RU" sz="2200" dirty="0" smtClean="0">
                <a:latin typeface="+mj-lt"/>
              </a:rPr>
              <a:t>образования </a:t>
            </a:r>
            <a:r>
              <a:rPr lang="ru-RU" sz="2200" dirty="0" smtClean="0">
                <a:latin typeface="+mj-lt"/>
                <a:cs typeface="Arial" pitchFamily="34" charset="0"/>
              </a:rPr>
              <a:t>– 132 407 человек</a:t>
            </a:r>
            <a:r>
              <a:rPr lang="ru-RU" sz="2200" dirty="0" smtClean="0">
                <a:latin typeface="+mj-lt"/>
              </a:rPr>
              <a:t>;</a:t>
            </a:r>
            <a:endParaRPr lang="ru-RU" sz="2200" dirty="0">
              <a:latin typeface="+mj-lt"/>
            </a:endParaRPr>
          </a:p>
          <a:p>
            <a:pPr marL="341313" lvl="0" indent="-341313" algn="just">
              <a:buFont typeface="Wingdings" pitchFamily="2" charset="2"/>
              <a:buChar char="Ø"/>
            </a:pPr>
            <a:endParaRPr lang="ru-RU" sz="2200" dirty="0">
              <a:latin typeface="+mj-lt"/>
            </a:endParaRPr>
          </a:p>
          <a:p>
            <a:pPr marL="341313" indent="-341313" algn="just">
              <a:buFont typeface="Wingdings" pitchFamily="2" charset="2"/>
              <a:buChar char="Ø"/>
            </a:pPr>
            <a:r>
              <a:rPr lang="ru-RU" sz="2200" dirty="0" smtClean="0">
                <a:latin typeface="+mj-lt"/>
                <a:cs typeface="Arial" pitchFamily="34" charset="0"/>
              </a:rPr>
              <a:t>Лица</a:t>
            </a:r>
            <a:r>
              <a:rPr lang="ru-RU" sz="2200" dirty="0">
                <a:latin typeface="+mj-lt"/>
                <a:cs typeface="Arial" pitchFamily="34" charset="0"/>
              </a:rPr>
              <a:t>, зачисленные в ВУЗ на академический период – </a:t>
            </a:r>
            <a:r>
              <a:rPr lang="ru-RU" sz="2200" dirty="0" smtClean="0">
                <a:latin typeface="+mj-lt"/>
                <a:cs typeface="Arial" pitchFamily="34" charset="0"/>
              </a:rPr>
              <a:t>2 926 человек</a:t>
            </a:r>
            <a:r>
              <a:rPr lang="ru-RU" sz="2200" dirty="0" smtClean="0">
                <a:latin typeface="+mj-lt"/>
              </a:rPr>
              <a:t>;</a:t>
            </a:r>
            <a:endParaRPr lang="ru-RU" sz="2200" dirty="0">
              <a:latin typeface="+mj-lt"/>
            </a:endParaRPr>
          </a:p>
          <a:p>
            <a:pPr marL="341313" indent="-341313" algn="just">
              <a:buFont typeface="Wingdings" pitchFamily="2" charset="2"/>
              <a:buChar char="Ø"/>
            </a:pPr>
            <a:endParaRPr lang="ru-RU" sz="2200" dirty="0">
              <a:latin typeface="+mj-lt"/>
              <a:cs typeface="Arial" pitchFamily="34" charset="0"/>
            </a:endParaRPr>
          </a:p>
          <a:p>
            <a:pPr marL="341313" indent="-341313" algn="just">
              <a:buFont typeface="Wingdings" pitchFamily="2" charset="2"/>
              <a:buChar char="Ø"/>
            </a:pPr>
            <a:r>
              <a:rPr lang="ru-RU" sz="2200" dirty="0" smtClean="0">
                <a:latin typeface="+mj-lt"/>
              </a:rPr>
              <a:t>студенты-переводники </a:t>
            </a:r>
            <a:r>
              <a:rPr lang="ru-RU" sz="2200" dirty="0">
                <a:latin typeface="+mj-lt"/>
              </a:rPr>
              <a:t>на ГОП области образования </a:t>
            </a:r>
            <a:r>
              <a:rPr lang="kk-KZ" sz="2200" dirty="0">
                <a:latin typeface="+mj-lt"/>
              </a:rPr>
              <a:t>«</a:t>
            </a:r>
            <a:r>
              <a:rPr lang="ru-RU" sz="2200" dirty="0">
                <a:latin typeface="+mj-lt"/>
              </a:rPr>
              <a:t>Педагогические науки</a:t>
            </a:r>
            <a:r>
              <a:rPr lang="kk-KZ" sz="2200" dirty="0">
                <a:latin typeface="+mj-lt"/>
              </a:rPr>
              <a:t>»</a:t>
            </a:r>
            <a:r>
              <a:rPr lang="ru-RU" sz="2200" dirty="0">
                <a:latin typeface="+mj-lt"/>
              </a:rPr>
              <a:t> – </a:t>
            </a:r>
            <a:endParaRPr lang="ru-RU" sz="2200" dirty="0" smtClean="0">
              <a:latin typeface="+mj-lt"/>
            </a:endParaRPr>
          </a:p>
          <a:p>
            <a:pPr marL="341313" indent="-341313" algn="just">
              <a:buNone/>
            </a:pPr>
            <a:r>
              <a:rPr lang="ru-RU" sz="2200" dirty="0" smtClean="0">
                <a:latin typeface="+mj-lt"/>
              </a:rPr>
              <a:t>     3</a:t>
            </a:r>
            <a:r>
              <a:rPr lang="kk-KZ" sz="2200" dirty="0">
                <a:latin typeface="+mj-lt"/>
              </a:rPr>
              <a:t>4</a:t>
            </a:r>
            <a:r>
              <a:rPr lang="kk-KZ" sz="2200" dirty="0" smtClean="0">
                <a:latin typeface="+mj-lt"/>
              </a:rPr>
              <a:t>7</a:t>
            </a:r>
            <a:r>
              <a:rPr lang="ru-RU" sz="2200" dirty="0" smtClean="0">
                <a:latin typeface="+mj-lt"/>
              </a:rPr>
              <a:t> человек</a:t>
            </a:r>
            <a:r>
              <a:rPr lang="ru-RU" sz="2200" dirty="0" smtClean="0">
                <a:latin typeface="+mj-lt"/>
                <a:cs typeface="Arial" pitchFamily="34" charset="0"/>
              </a:rPr>
              <a:t>;</a:t>
            </a:r>
            <a:endParaRPr lang="ru-RU" sz="2200" dirty="0">
              <a:latin typeface="+mj-lt"/>
              <a:cs typeface="Arial" pitchFamily="34" charset="0"/>
            </a:endParaRPr>
          </a:p>
          <a:p>
            <a:pPr marL="341313" indent="-341313" algn="just">
              <a:buFont typeface="Wingdings" pitchFamily="2" charset="2"/>
              <a:buChar char="Ø"/>
            </a:pPr>
            <a:endParaRPr lang="ru-RU" sz="2200" dirty="0">
              <a:latin typeface="+mj-lt"/>
              <a:cs typeface="Arial" pitchFamily="34" charset="0"/>
            </a:endParaRPr>
          </a:p>
          <a:p>
            <a:pPr marL="341313" indent="-341313">
              <a:buFont typeface="Wingdings" pitchFamily="2" charset="2"/>
              <a:buChar char="Ø"/>
            </a:pPr>
            <a:r>
              <a:rPr lang="ru-RU" sz="2200" dirty="0">
                <a:latin typeface="+mj-lt"/>
              </a:rPr>
              <a:t>студенты-переводники из творческой подготовки на другие группы ГОП – </a:t>
            </a:r>
            <a:r>
              <a:rPr lang="ru-RU" sz="2200" dirty="0" smtClean="0">
                <a:latin typeface="+mj-lt"/>
              </a:rPr>
              <a:t>332 человек: </a:t>
            </a:r>
            <a:endParaRPr lang="ru-RU" sz="2200" dirty="0">
              <a:latin typeface="+mj-lt"/>
            </a:endParaRPr>
          </a:p>
        </p:txBody>
      </p:sp>
      <p:pic>
        <p:nvPicPr>
          <p:cNvPr id="4" name="Google Shape;584;g2475f99048e_0_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2194"/>
            <a:ext cx="12191514" cy="9525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654154" y="78837"/>
            <a:ext cx="6442136" cy="553992"/>
          </a:xfrm>
          <a:prstGeom prst="rect">
            <a:avLst/>
          </a:prstGeom>
        </p:spPr>
        <p:txBody>
          <a:bodyPr wrap="none" lIns="60954" tIns="30477" rIns="60954" bIns="30477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Palatino Linotype" pitchFamily="18" charset="0"/>
              </a:rPr>
              <a:t>ПРИЕМ ЗАЯВЛЕНИЙ НА ЕНТ</a:t>
            </a:r>
            <a:endParaRPr lang="ru-RU" sz="3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903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3" name="Google Shape;573;g2475f99048e_0_650"/>
          <p:cNvCxnSpPr/>
          <p:nvPr/>
        </p:nvCxnSpPr>
        <p:spPr>
          <a:xfrm>
            <a:off x="900798" y="2098861"/>
            <a:ext cx="10243500" cy="0"/>
          </a:xfrm>
          <a:prstGeom prst="straightConnector1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4" name="Google Shape;574;g2475f99048e_0_650"/>
          <p:cNvSpPr/>
          <p:nvPr/>
        </p:nvSpPr>
        <p:spPr>
          <a:xfrm>
            <a:off x="2550700" y="1933075"/>
            <a:ext cx="375900" cy="375900"/>
          </a:xfrm>
          <a:prstGeom prst="flowChartConnector">
            <a:avLst/>
          </a:prstGeom>
          <a:solidFill>
            <a:srgbClr val="6AA84F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g2475f99048e_0_650"/>
          <p:cNvSpPr/>
          <p:nvPr/>
        </p:nvSpPr>
        <p:spPr>
          <a:xfrm>
            <a:off x="9332500" y="1933075"/>
            <a:ext cx="375900" cy="375900"/>
          </a:xfrm>
          <a:prstGeom prst="flowChartConnector">
            <a:avLst/>
          </a:prstGeom>
          <a:solidFill>
            <a:srgbClr val="6AA84F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g2475f99048e_0_650"/>
          <p:cNvSpPr/>
          <p:nvPr/>
        </p:nvSpPr>
        <p:spPr>
          <a:xfrm>
            <a:off x="5985700" y="1933075"/>
            <a:ext cx="375900" cy="375900"/>
          </a:xfrm>
          <a:prstGeom prst="flowChartConnector">
            <a:avLst/>
          </a:prstGeom>
          <a:solidFill>
            <a:srgbClr val="6AA84F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7" name="Google Shape;577;g2475f99048e_0_650"/>
          <p:cNvCxnSpPr/>
          <p:nvPr/>
        </p:nvCxnSpPr>
        <p:spPr>
          <a:xfrm>
            <a:off x="3284550" y="4479225"/>
            <a:ext cx="5497800" cy="0"/>
          </a:xfrm>
          <a:prstGeom prst="straightConnector1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8" name="Google Shape;578;g2475f99048e_0_650"/>
          <p:cNvSpPr/>
          <p:nvPr/>
        </p:nvSpPr>
        <p:spPr>
          <a:xfrm>
            <a:off x="4408925" y="4295375"/>
            <a:ext cx="375900" cy="375900"/>
          </a:xfrm>
          <a:prstGeom prst="flowChartConnector">
            <a:avLst/>
          </a:prstGeom>
          <a:solidFill>
            <a:srgbClr val="6AA84F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g2475f99048e_0_650"/>
          <p:cNvSpPr txBox="1"/>
          <p:nvPr/>
        </p:nvSpPr>
        <p:spPr>
          <a:xfrm>
            <a:off x="1591408" y="3649075"/>
            <a:ext cx="42652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SzPts val="3000"/>
            </a:pPr>
            <a:r>
              <a:rPr lang="ru-RU" sz="3000" b="1" dirty="0">
                <a:solidFill>
                  <a:srgbClr val="105884"/>
                </a:solidFill>
                <a:latin typeface="Roboto"/>
                <a:ea typeface="Roboto"/>
                <a:cs typeface="Roboto"/>
                <a:sym typeface="Roboto"/>
              </a:rPr>
              <a:t>Предмет по выбору 1</a:t>
            </a:r>
            <a:endParaRPr sz="3000" b="1" i="0" u="none" strike="noStrike" cap="none" dirty="0">
              <a:solidFill>
                <a:srgbClr val="10588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0" name="Google Shape;580;g2475f99048e_0_650"/>
          <p:cNvSpPr/>
          <p:nvPr/>
        </p:nvSpPr>
        <p:spPr>
          <a:xfrm>
            <a:off x="7158125" y="4295375"/>
            <a:ext cx="375900" cy="375900"/>
          </a:xfrm>
          <a:prstGeom prst="flowChartConnector">
            <a:avLst/>
          </a:prstGeom>
          <a:solidFill>
            <a:srgbClr val="6AA84F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g2475f99048e_0_650"/>
          <p:cNvSpPr txBox="1"/>
          <p:nvPr/>
        </p:nvSpPr>
        <p:spPr>
          <a:xfrm>
            <a:off x="2797563" y="4600175"/>
            <a:ext cx="34290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SzPts val="3000"/>
            </a:pPr>
            <a:r>
              <a:rPr lang="ru-RU" sz="3000" b="1" i="0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40 </a:t>
            </a:r>
            <a:r>
              <a:rPr lang="ru-RU" sz="3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заданий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84" name="Google Shape;584;g2475f99048e_0_6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" y="-157"/>
            <a:ext cx="12191514" cy="952524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g2475f99048e_0_650"/>
          <p:cNvSpPr txBox="1"/>
          <p:nvPr/>
        </p:nvSpPr>
        <p:spPr>
          <a:xfrm>
            <a:off x="2959450" y="167300"/>
            <a:ext cx="7049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-RU" sz="2700" b="0" i="0" u="none" strike="noStrike" cap="none" dirty="0" smtClean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ФОРМАТ ЕНТ-2024</a:t>
            </a:r>
            <a:endParaRPr sz="2700" b="0" i="0" u="none" strike="noStrike" cap="none" dirty="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86" name="Google Shape;586;g2475f99048e_0_650"/>
          <p:cNvSpPr txBox="1"/>
          <p:nvPr/>
        </p:nvSpPr>
        <p:spPr>
          <a:xfrm>
            <a:off x="929975" y="2239075"/>
            <a:ext cx="34290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SzPts val="3000"/>
            </a:pPr>
            <a:r>
              <a:rPr lang="ru-RU" sz="3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 </a:t>
            </a:r>
            <a:r>
              <a:rPr lang="ru-RU" sz="30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заданий</a:t>
            </a:r>
            <a:endParaRPr sz="30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7" name="Google Shape;587;g2475f99048e_0_650"/>
          <p:cNvSpPr txBox="1"/>
          <p:nvPr/>
        </p:nvSpPr>
        <p:spPr>
          <a:xfrm>
            <a:off x="968700" y="816713"/>
            <a:ext cx="34290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kk-KZ" sz="3000" b="1" dirty="0" smtClean="0">
                <a:solidFill>
                  <a:srgbClr val="105884"/>
                </a:solidFill>
                <a:latin typeface="Roboto"/>
                <a:ea typeface="Roboto"/>
                <a:cs typeface="Roboto"/>
                <a:sym typeface="Roboto"/>
              </a:rPr>
              <a:t>История Казахстана</a:t>
            </a:r>
            <a:endParaRPr sz="3000" b="1" i="0" u="none" strike="noStrike" cap="none" dirty="0">
              <a:solidFill>
                <a:srgbClr val="10588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8" name="Google Shape;588;g2475f99048e_0_650"/>
          <p:cNvSpPr txBox="1"/>
          <p:nvPr/>
        </p:nvSpPr>
        <p:spPr>
          <a:xfrm>
            <a:off x="7817413" y="2201500"/>
            <a:ext cx="34290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SzPts val="3000"/>
            </a:pPr>
            <a:r>
              <a:rPr lang="ru-RU" sz="3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 заданий</a:t>
            </a:r>
          </a:p>
        </p:txBody>
      </p:sp>
      <p:sp>
        <p:nvSpPr>
          <p:cNvPr id="589" name="Google Shape;589;g2475f99048e_0_650"/>
          <p:cNvSpPr txBox="1"/>
          <p:nvPr/>
        </p:nvSpPr>
        <p:spPr>
          <a:xfrm>
            <a:off x="4388425" y="807350"/>
            <a:ext cx="34290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 dirty="0" smtClean="0">
                <a:solidFill>
                  <a:srgbClr val="105884"/>
                </a:solidFill>
                <a:latin typeface="Roboto"/>
                <a:ea typeface="Roboto"/>
                <a:cs typeface="Roboto"/>
                <a:sym typeface="Roboto"/>
              </a:rPr>
              <a:t>Грамотность чтения</a:t>
            </a:r>
            <a:endParaRPr sz="3000" b="1" i="0" u="none" strike="noStrike" cap="none" dirty="0">
              <a:solidFill>
                <a:srgbClr val="10588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0" name="Google Shape;590;g2475f99048e_0_650"/>
          <p:cNvSpPr txBox="1"/>
          <p:nvPr/>
        </p:nvSpPr>
        <p:spPr>
          <a:xfrm>
            <a:off x="4462163" y="2173650"/>
            <a:ext cx="34290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SzPts val="3000"/>
            </a:pPr>
            <a:r>
              <a:rPr lang="ru-RU" sz="30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 </a:t>
            </a:r>
            <a:r>
              <a:rPr lang="ru-RU" sz="3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заданий</a:t>
            </a:r>
          </a:p>
        </p:txBody>
      </p:sp>
      <p:sp>
        <p:nvSpPr>
          <p:cNvPr id="591" name="Google Shape;591;g2475f99048e_0_650"/>
          <p:cNvSpPr txBox="1"/>
          <p:nvPr/>
        </p:nvSpPr>
        <p:spPr>
          <a:xfrm>
            <a:off x="7807925" y="793125"/>
            <a:ext cx="34290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 dirty="0" smtClean="0">
                <a:solidFill>
                  <a:srgbClr val="105884"/>
                </a:solidFill>
                <a:latin typeface="Roboto"/>
                <a:ea typeface="Roboto"/>
                <a:cs typeface="Roboto"/>
                <a:sym typeface="Roboto"/>
              </a:rPr>
              <a:t>Математическая грамотность</a:t>
            </a:r>
            <a:endParaRPr sz="3000" b="1" i="0" u="none" strike="noStrike" cap="none" dirty="0">
              <a:solidFill>
                <a:srgbClr val="10588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2" name="Google Shape;592;g2475f99048e_0_650"/>
          <p:cNvSpPr txBox="1"/>
          <p:nvPr/>
        </p:nvSpPr>
        <p:spPr>
          <a:xfrm>
            <a:off x="579125" y="5721529"/>
            <a:ext cx="919050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2200"/>
            </a:pPr>
            <a:r>
              <a:rPr lang="ru-RU" sz="2200" b="1" i="1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120 </a:t>
            </a:r>
            <a:r>
              <a:rPr lang="ru-RU" sz="24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заданий </a:t>
            </a:r>
            <a:r>
              <a:rPr lang="ru-RU" sz="2200" b="1" i="1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= </a:t>
            </a:r>
            <a:r>
              <a:rPr lang="ru-RU" sz="2200" b="1" i="1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140 балл</a:t>
            </a:r>
            <a:endParaRPr sz="1700" b="1" i="1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200" b="1" i="1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Общее время выполнения: 4 часа (240 </a:t>
            </a:r>
            <a:r>
              <a:rPr lang="ru-RU" sz="2200" b="1" i="1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минут)</a:t>
            </a:r>
            <a:endParaRPr sz="1000" b="1" i="1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4" name="Google Shape;594;g2475f99048e_0_650"/>
          <p:cNvSpPr txBox="1"/>
          <p:nvPr/>
        </p:nvSpPr>
        <p:spPr>
          <a:xfrm>
            <a:off x="5174375" y="2819950"/>
            <a:ext cx="237445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400"/>
            </a:pPr>
            <a:r>
              <a:rPr lang="ru-RU" dirty="0">
                <a:latin typeface="Roboto"/>
                <a:ea typeface="Roboto"/>
                <a:cs typeface="Roboto"/>
                <a:sym typeface="Roboto"/>
              </a:rPr>
              <a:t>Пороговый балл: </a:t>
            </a:r>
            <a:r>
              <a:rPr lang="ru-RU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5" name="Google Shape;595;g2475f99048e_0_650"/>
          <p:cNvSpPr txBox="1"/>
          <p:nvPr/>
        </p:nvSpPr>
        <p:spPr>
          <a:xfrm>
            <a:off x="8653800" y="2807271"/>
            <a:ext cx="19568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400"/>
            </a:pPr>
            <a:r>
              <a:rPr lang="ru-RU" dirty="0">
                <a:latin typeface="Roboto"/>
                <a:ea typeface="Roboto"/>
                <a:cs typeface="Roboto"/>
                <a:sym typeface="Roboto"/>
              </a:rPr>
              <a:t>Пороговый балл: </a:t>
            </a:r>
            <a:r>
              <a:rPr lang="ru-RU" sz="1400" b="0" i="0" u="none" strike="noStrike" cap="none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6" name="Google Shape;596;g2475f99048e_0_650"/>
          <p:cNvSpPr txBox="1"/>
          <p:nvPr/>
        </p:nvSpPr>
        <p:spPr>
          <a:xfrm>
            <a:off x="1591408" y="2847800"/>
            <a:ext cx="193035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Пороговый балл: 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7" name="Google Shape;597;g2475f99048e_0_650"/>
          <p:cNvSpPr txBox="1"/>
          <p:nvPr/>
        </p:nvSpPr>
        <p:spPr>
          <a:xfrm>
            <a:off x="3284550" y="5167546"/>
            <a:ext cx="198686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400"/>
            </a:pPr>
            <a:r>
              <a:rPr lang="ru-RU" dirty="0">
                <a:latin typeface="Roboto"/>
                <a:ea typeface="Roboto"/>
                <a:cs typeface="Roboto"/>
                <a:sym typeface="Roboto"/>
              </a:rPr>
              <a:t>Пороговый </a:t>
            </a:r>
            <a:r>
              <a:rPr lang="ru-RU" dirty="0" smtClean="0">
                <a:latin typeface="Roboto"/>
                <a:ea typeface="Roboto"/>
                <a:cs typeface="Roboto"/>
                <a:sym typeface="Roboto"/>
              </a:rPr>
              <a:t>балл: 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579;g2475f99048e_0_650"/>
          <p:cNvSpPr txBox="1"/>
          <p:nvPr/>
        </p:nvSpPr>
        <p:spPr>
          <a:xfrm>
            <a:off x="6218226" y="3650742"/>
            <a:ext cx="42652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SzPts val="3000"/>
            </a:pPr>
            <a:r>
              <a:rPr lang="ru-RU" sz="3000" b="1" dirty="0">
                <a:solidFill>
                  <a:srgbClr val="105884"/>
                </a:solidFill>
                <a:latin typeface="Roboto"/>
                <a:ea typeface="Roboto"/>
                <a:cs typeface="Roboto"/>
                <a:sym typeface="Roboto"/>
              </a:rPr>
              <a:t>Предмет по выбору </a:t>
            </a:r>
            <a:r>
              <a:rPr lang="ru-RU" sz="3000" b="1" dirty="0" smtClean="0">
                <a:solidFill>
                  <a:srgbClr val="105884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3000" b="1" i="0" u="none" strike="noStrike" cap="none" dirty="0">
              <a:solidFill>
                <a:srgbClr val="10588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581;g2475f99048e_0_650"/>
          <p:cNvSpPr txBox="1"/>
          <p:nvPr/>
        </p:nvSpPr>
        <p:spPr>
          <a:xfrm>
            <a:off x="5994310" y="4613564"/>
            <a:ext cx="34290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SzPts val="3000"/>
            </a:pPr>
            <a:r>
              <a:rPr lang="ru-RU" sz="3000" b="1" i="0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40 </a:t>
            </a:r>
            <a:r>
              <a:rPr lang="ru-RU" sz="3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заданий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597;g2475f99048e_0_650"/>
          <p:cNvSpPr txBox="1"/>
          <p:nvPr/>
        </p:nvSpPr>
        <p:spPr>
          <a:xfrm>
            <a:off x="6897731" y="5154157"/>
            <a:ext cx="198686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400"/>
            </a:pPr>
            <a:r>
              <a:rPr lang="ru-RU" dirty="0">
                <a:latin typeface="Roboto"/>
                <a:ea typeface="Roboto"/>
                <a:cs typeface="Roboto"/>
                <a:sym typeface="Roboto"/>
              </a:rPr>
              <a:t>Пороговый </a:t>
            </a:r>
            <a:r>
              <a:rPr lang="ru-RU" dirty="0" smtClean="0">
                <a:latin typeface="Roboto"/>
                <a:ea typeface="Roboto"/>
                <a:cs typeface="Roboto"/>
                <a:sym typeface="Roboto"/>
              </a:rPr>
              <a:t>балл: 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g2475f99048e_0_6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" y="-157"/>
            <a:ext cx="12191514" cy="9525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Google Shape;606;g2475f99048e_0_680"/>
          <p:cNvCxnSpPr/>
          <p:nvPr/>
        </p:nvCxnSpPr>
        <p:spPr>
          <a:xfrm>
            <a:off x="3407525" y="1964525"/>
            <a:ext cx="5155500" cy="0"/>
          </a:xfrm>
          <a:prstGeom prst="straightConnector1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7" name="Google Shape;607;g2475f99048e_0_680"/>
          <p:cNvSpPr/>
          <p:nvPr/>
        </p:nvSpPr>
        <p:spPr>
          <a:xfrm>
            <a:off x="5833300" y="1780675"/>
            <a:ext cx="375900" cy="375900"/>
          </a:xfrm>
          <a:prstGeom prst="flowChartConnector">
            <a:avLst/>
          </a:prstGeom>
          <a:solidFill>
            <a:srgbClr val="6AA84F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g2475f99048e_0_680"/>
          <p:cNvSpPr txBox="1"/>
          <p:nvPr/>
        </p:nvSpPr>
        <p:spPr>
          <a:xfrm>
            <a:off x="3407525" y="1134375"/>
            <a:ext cx="5086404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sz="3000" b="1" dirty="0" smtClean="0">
                <a:solidFill>
                  <a:srgbClr val="105884"/>
                </a:solidFill>
                <a:latin typeface="Roboto"/>
                <a:ea typeface="Roboto"/>
                <a:cs typeface="Roboto"/>
                <a:sym typeface="Roboto"/>
              </a:rPr>
              <a:t>ПРЕДМЕТЫ ПО ВЫБОРУ</a:t>
            </a:r>
            <a:endParaRPr lang="ru-RU" sz="3000" b="1" i="0" u="none" strike="noStrike" cap="none" dirty="0">
              <a:solidFill>
                <a:srgbClr val="10588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9" name="Google Shape;609;g2475f99048e_0_680"/>
          <p:cNvSpPr txBox="1"/>
          <p:nvPr/>
        </p:nvSpPr>
        <p:spPr>
          <a:xfrm>
            <a:off x="3622096" y="2050832"/>
            <a:ext cx="4657262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SzPts val="3000"/>
            </a:pPr>
            <a:r>
              <a:rPr lang="ru-RU" sz="3000" b="1" i="0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40 </a:t>
            </a:r>
            <a:r>
              <a:rPr lang="ru-RU" sz="3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заданий</a:t>
            </a:r>
            <a:endParaRPr sz="30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(50 балл)</a:t>
            </a:r>
            <a:endParaRPr sz="30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10" name="Google Shape;610;g2475f99048e_0_680"/>
          <p:cNvCxnSpPr/>
          <p:nvPr/>
        </p:nvCxnSpPr>
        <p:spPr>
          <a:xfrm>
            <a:off x="1998725" y="3434055"/>
            <a:ext cx="8377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1" name="Google Shape;611;g2475f99048e_0_680"/>
          <p:cNvSpPr txBox="1"/>
          <p:nvPr/>
        </p:nvSpPr>
        <p:spPr>
          <a:xfrm>
            <a:off x="2959450" y="167300"/>
            <a:ext cx="7049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SzPts val="2700"/>
            </a:pPr>
            <a:r>
              <a:rPr lang="ru-RU" sz="2700" dirty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ФОРМАТ ЕНТ-2024</a:t>
            </a:r>
          </a:p>
        </p:txBody>
      </p:sp>
      <p:cxnSp>
        <p:nvCxnSpPr>
          <p:cNvPr id="613" name="Google Shape;613;g2475f99048e_0_680"/>
          <p:cNvCxnSpPr/>
          <p:nvPr/>
        </p:nvCxnSpPr>
        <p:spPr>
          <a:xfrm>
            <a:off x="6006638" y="3114837"/>
            <a:ext cx="0" cy="325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614" name="Google Shape;614;g2475f99048e_0_680"/>
          <p:cNvGrpSpPr/>
          <p:nvPr/>
        </p:nvGrpSpPr>
        <p:grpSpPr>
          <a:xfrm>
            <a:off x="340600" y="3479214"/>
            <a:ext cx="11726725" cy="3026732"/>
            <a:chOff x="340600" y="3531950"/>
            <a:chExt cx="11726725" cy="3026732"/>
          </a:xfrm>
        </p:grpSpPr>
        <p:sp>
          <p:nvSpPr>
            <p:cNvPr id="615" name="Google Shape;615;g2475f99048e_0_680"/>
            <p:cNvSpPr/>
            <p:nvPr/>
          </p:nvSpPr>
          <p:spPr>
            <a:xfrm>
              <a:off x="340600" y="3719100"/>
              <a:ext cx="2520300" cy="2233800"/>
            </a:xfrm>
            <a:prstGeom prst="roundRect">
              <a:avLst>
                <a:gd name="adj" fmla="val 11630"/>
              </a:avLst>
            </a:prstGeom>
            <a:solidFill>
              <a:srgbClr val="FFFFFF"/>
            </a:solidFill>
            <a:ln w="25400" cap="flat" cmpd="sng">
              <a:solidFill>
                <a:srgbClr val="10588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7F7F7F">
                  <a:alpha val="40000"/>
                </a:srgbClr>
              </a:outerShdw>
            </a:effectLst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g2475f99048e_0_680"/>
            <p:cNvSpPr txBox="1"/>
            <p:nvPr/>
          </p:nvSpPr>
          <p:spPr>
            <a:xfrm>
              <a:off x="439625" y="3724550"/>
              <a:ext cx="2282100" cy="114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>
                <a:lnSpc>
                  <a:spcPct val="90000"/>
                </a:lnSpc>
                <a:buSzPts val="2300"/>
              </a:pPr>
              <a:r>
                <a:rPr lang="ru-RU" sz="2300" b="1" dirty="0">
                  <a:solidFill>
                    <a:srgbClr val="105884"/>
                  </a:solidFill>
                  <a:latin typeface="Roboto"/>
                  <a:ea typeface="Roboto"/>
                  <a:cs typeface="Roboto"/>
                  <a:sym typeface="Roboto"/>
                </a:rPr>
                <a:t>ТЗ с одним правильным ответом</a:t>
              </a:r>
            </a:p>
          </p:txBody>
        </p:sp>
        <p:sp>
          <p:nvSpPr>
            <p:cNvPr id="617" name="Google Shape;617;g2475f99048e_0_680"/>
            <p:cNvSpPr/>
            <p:nvPr/>
          </p:nvSpPr>
          <p:spPr>
            <a:xfrm>
              <a:off x="3121325" y="3737250"/>
              <a:ext cx="2520300" cy="2215800"/>
            </a:xfrm>
            <a:prstGeom prst="roundRect">
              <a:avLst>
                <a:gd name="adj" fmla="val 11630"/>
              </a:avLst>
            </a:prstGeom>
            <a:solidFill>
              <a:srgbClr val="FFFFFF"/>
            </a:solidFill>
            <a:ln w="25400" cap="flat" cmpd="sng">
              <a:solidFill>
                <a:srgbClr val="10588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7F7F7F">
                  <a:alpha val="40000"/>
                </a:srgbClr>
              </a:outerShdw>
            </a:effectLst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g2475f99048e_0_680"/>
            <p:cNvSpPr txBox="1"/>
            <p:nvPr/>
          </p:nvSpPr>
          <p:spPr>
            <a:xfrm>
              <a:off x="3090638" y="3951936"/>
              <a:ext cx="2520300" cy="821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>
                <a:lnSpc>
                  <a:spcPct val="90000"/>
                </a:lnSpc>
                <a:buSzPts val="2300"/>
              </a:pPr>
              <a:r>
                <a:rPr lang="ru-RU" sz="2300" b="1" dirty="0">
                  <a:solidFill>
                    <a:srgbClr val="105884"/>
                  </a:solidFill>
                  <a:latin typeface="Roboto"/>
                  <a:ea typeface="Roboto"/>
                  <a:cs typeface="Roboto"/>
                  <a:sym typeface="Roboto"/>
                </a:rPr>
                <a:t>ТЗ </a:t>
              </a:r>
              <a:r>
                <a:rPr lang="ru-RU" sz="2300" b="1" dirty="0" smtClean="0">
                  <a:solidFill>
                    <a:srgbClr val="105884"/>
                  </a:solidFill>
                  <a:latin typeface="Roboto"/>
                  <a:ea typeface="Roboto"/>
                  <a:cs typeface="Roboto"/>
                  <a:sym typeface="Roboto"/>
                </a:rPr>
                <a:t> на </a:t>
              </a:r>
              <a:r>
                <a:rPr lang="ru-RU" sz="2300" b="1" dirty="0">
                  <a:solidFill>
                    <a:srgbClr val="105884"/>
                  </a:solidFill>
                  <a:latin typeface="Roboto"/>
                  <a:ea typeface="Roboto"/>
                  <a:cs typeface="Roboto"/>
                  <a:sym typeface="Roboto"/>
                </a:rPr>
                <a:t>основе </a:t>
              </a:r>
              <a:r>
                <a:rPr lang="ru-RU" sz="2300" b="1" dirty="0" smtClean="0">
                  <a:solidFill>
                    <a:srgbClr val="105884"/>
                  </a:solidFill>
                  <a:latin typeface="Roboto"/>
                  <a:ea typeface="Roboto"/>
                  <a:cs typeface="Roboto"/>
                  <a:sym typeface="Roboto"/>
                </a:rPr>
                <a:t>к</a:t>
              </a:r>
              <a:r>
                <a:rPr lang="ru-RU" sz="2300" b="1" i="0" u="none" strike="noStrike" cap="none" dirty="0" smtClean="0">
                  <a:solidFill>
                    <a:srgbClr val="105884"/>
                  </a:solidFill>
                  <a:latin typeface="Roboto"/>
                  <a:ea typeface="Roboto"/>
                  <a:cs typeface="Roboto"/>
                  <a:sym typeface="Roboto"/>
                </a:rPr>
                <a:t>онтекста</a:t>
              </a:r>
              <a:endParaRPr sz="23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9" name="Google Shape;619;g2475f99048e_0_680"/>
            <p:cNvSpPr/>
            <p:nvPr/>
          </p:nvSpPr>
          <p:spPr>
            <a:xfrm>
              <a:off x="5812719" y="3737250"/>
              <a:ext cx="3296111" cy="2807582"/>
            </a:xfrm>
            <a:prstGeom prst="roundRect">
              <a:avLst>
                <a:gd name="adj" fmla="val 11630"/>
              </a:avLst>
            </a:prstGeom>
            <a:solidFill>
              <a:srgbClr val="FFFFFF"/>
            </a:solidFill>
            <a:ln w="25400" cap="flat" cmpd="sng">
              <a:solidFill>
                <a:srgbClr val="10588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7F7F7F">
                  <a:alpha val="40000"/>
                </a:srgbClr>
              </a:outerShdw>
            </a:effectLst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g2475f99048e_0_680"/>
            <p:cNvSpPr/>
            <p:nvPr/>
          </p:nvSpPr>
          <p:spPr>
            <a:xfrm>
              <a:off x="9275885" y="3737250"/>
              <a:ext cx="2739240" cy="2215800"/>
            </a:xfrm>
            <a:prstGeom prst="roundRect">
              <a:avLst>
                <a:gd name="adj" fmla="val 11630"/>
              </a:avLst>
            </a:prstGeom>
            <a:solidFill>
              <a:srgbClr val="B6D7A8"/>
            </a:solidFill>
            <a:ln w="25400" cap="flat" cmpd="sng">
              <a:solidFill>
                <a:srgbClr val="10588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7F7F7F">
                  <a:alpha val="40000"/>
                </a:srgbClr>
              </a:outerShdw>
            </a:effectLst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21" name="Google Shape;621;g2475f99048e_0_680"/>
            <p:cNvCxnSpPr>
              <a:stCxn id="620" idx="0"/>
              <a:endCxn id="620" idx="0"/>
            </p:cNvCxnSpPr>
            <p:nvPr/>
          </p:nvCxnSpPr>
          <p:spPr>
            <a:xfrm>
              <a:off x="10645505" y="3737250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2" name="Google Shape;622;g2475f99048e_0_680"/>
            <p:cNvCxnSpPr/>
            <p:nvPr/>
          </p:nvCxnSpPr>
          <p:spPr>
            <a:xfrm>
              <a:off x="10368000" y="3543575"/>
              <a:ext cx="0" cy="1851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3" name="Google Shape;623;g2475f99048e_0_680"/>
            <p:cNvCxnSpPr/>
            <p:nvPr/>
          </p:nvCxnSpPr>
          <p:spPr>
            <a:xfrm>
              <a:off x="7393025" y="3545800"/>
              <a:ext cx="0" cy="1776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4" name="Google Shape;624;g2475f99048e_0_680"/>
            <p:cNvCxnSpPr/>
            <p:nvPr/>
          </p:nvCxnSpPr>
          <p:spPr>
            <a:xfrm flipH="1">
              <a:off x="4723325" y="3545800"/>
              <a:ext cx="2700" cy="192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5" name="Google Shape;625;g2475f99048e_0_680"/>
            <p:cNvCxnSpPr/>
            <p:nvPr/>
          </p:nvCxnSpPr>
          <p:spPr>
            <a:xfrm>
              <a:off x="1998725" y="3531950"/>
              <a:ext cx="0" cy="1764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26" name="Google Shape;626;g2475f99048e_0_680"/>
            <p:cNvSpPr/>
            <p:nvPr/>
          </p:nvSpPr>
          <p:spPr>
            <a:xfrm rot="10800000">
              <a:off x="4017125" y="4763444"/>
              <a:ext cx="507600" cy="302400"/>
            </a:xfrm>
            <a:prstGeom prst="triangle">
              <a:avLst>
                <a:gd name="adj" fmla="val 50000"/>
              </a:avLst>
            </a:prstGeom>
            <a:solidFill>
              <a:srgbClr val="CCCCC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27" name="Google Shape;627;g2475f99048e_0_680"/>
            <p:cNvSpPr txBox="1"/>
            <p:nvPr/>
          </p:nvSpPr>
          <p:spPr>
            <a:xfrm>
              <a:off x="6042891" y="3717575"/>
              <a:ext cx="2912400" cy="1777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>
                <a:lnSpc>
                  <a:spcPct val="90000"/>
                </a:lnSpc>
                <a:buSzPts val="2300"/>
              </a:pPr>
              <a:r>
                <a:rPr lang="ru-RU" sz="2300" b="1" dirty="0" smtClean="0">
                  <a:solidFill>
                    <a:srgbClr val="105884"/>
                  </a:solidFill>
                  <a:latin typeface="Roboto"/>
                  <a:ea typeface="Roboto"/>
                  <a:cs typeface="Roboto"/>
                  <a:sym typeface="Roboto"/>
                </a:rPr>
                <a:t>С </a:t>
              </a:r>
              <a:r>
                <a:rPr lang="ru-RU" sz="2300" b="1" dirty="0">
                  <a:solidFill>
                    <a:srgbClr val="105884"/>
                  </a:solidFill>
                  <a:latin typeface="Roboto"/>
                  <a:ea typeface="Roboto"/>
                  <a:cs typeface="Roboto"/>
                  <a:sym typeface="Roboto"/>
                </a:rPr>
                <a:t>выбором одного или нескольких правильных ответов  </a:t>
              </a:r>
              <a:endParaRPr sz="2300" b="1" i="0" u="none" strike="noStrike" cap="none" dirty="0">
                <a:solidFill>
                  <a:srgbClr val="105884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ru-RU" sz="2300" b="1" i="0" u="none" strike="noStrike" cap="none" dirty="0" smtClean="0">
                  <a:solidFill>
                    <a:srgbClr val="105884"/>
                  </a:solidFill>
                  <a:latin typeface="Roboto"/>
                  <a:ea typeface="Roboto"/>
                  <a:cs typeface="Roboto"/>
                  <a:sym typeface="Roboto"/>
                </a:rPr>
                <a:t>(по 2 балла)</a:t>
              </a:r>
              <a:endParaRPr sz="23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8" name="Google Shape;628;g2475f99048e_0_680"/>
            <p:cNvSpPr/>
            <p:nvPr/>
          </p:nvSpPr>
          <p:spPr>
            <a:xfrm rot="10800000">
              <a:off x="7043075" y="5444374"/>
              <a:ext cx="507600" cy="302400"/>
            </a:xfrm>
            <a:prstGeom prst="triangle">
              <a:avLst>
                <a:gd name="adj" fmla="val 50000"/>
              </a:avLst>
            </a:prstGeom>
            <a:solidFill>
              <a:srgbClr val="CCCCC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29" name="Google Shape;629;g2475f99048e_0_680"/>
            <p:cNvSpPr/>
            <p:nvPr/>
          </p:nvSpPr>
          <p:spPr>
            <a:xfrm>
              <a:off x="8952125" y="3737500"/>
              <a:ext cx="3115200" cy="13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dk1"/>
                </a:buClr>
                <a:buSzPts val="2300"/>
              </a:pPr>
              <a:r>
                <a:rPr lang="ru-RU" sz="2300" b="1" dirty="0" smtClean="0">
                  <a:solidFill>
                    <a:srgbClr val="105884"/>
                  </a:solidFill>
                  <a:latin typeface="Roboto"/>
                  <a:ea typeface="Roboto"/>
                  <a:cs typeface="Roboto"/>
                  <a:sym typeface="Roboto"/>
                </a:rPr>
                <a:t>На установление соответствие </a:t>
              </a:r>
              <a:endParaRPr sz="2300" b="1" i="0" u="none" strike="noStrike" cap="none" dirty="0">
                <a:solidFill>
                  <a:srgbClr val="105884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</a:pPr>
              <a:r>
                <a:rPr lang="ru-RU" sz="2300" b="1" i="0" u="none" strike="noStrike" cap="none" dirty="0" smtClean="0">
                  <a:solidFill>
                    <a:srgbClr val="105884"/>
                  </a:solidFill>
                  <a:latin typeface="Roboto"/>
                  <a:ea typeface="Roboto"/>
                  <a:cs typeface="Roboto"/>
                  <a:sym typeface="Roboto"/>
                </a:rPr>
                <a:t>(по 2 балла)</a:t>
              </a:r>
              <a:endParaRPr sz="23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1" i="0" u="none" strike="noStrike" cap="none" dirty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g2475f99048e_0_680"/>
            <p:cNvSpPr/>
            <p:nvPr/>
          </p:nvSpPr>
          <p:spPr>
            <a:xfrm rot="10800000">
              <a:off x="10265525" y="4773669"/>
              <a:ext cx="507600" cy="302400"/>
            </a:xfrm>
            <a:prstGeom prst="triangle">
              <a:avLst>
                <a:gd name="adj" fmla="val 50000"/>
              </a:avLst>
            </a:prstGeom>
            <a:solidFill>
              <a:srgbClr val="CCCCC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31" name="Google Shape;631;g2475f99048e_0_680"/>
            <p:cNvSpPr/>
            <p:nvPr/>
          </p:nvSpPr>
          <p:spPr>
            <a:xfrm rot="10800000">
              <a:off x="1326875" y="4743431"/>
              <a:ext cx="507600" cy="302400"/>
            </a:xfrm>
            <a:prstGeom prst="triangle">
              <a:avLst>
                <a:gd name="adj" fmla="val 50000"/>
              </a:avLst>
            </a:prstGeom>
            <a:solidFill>
              <a:srgbClr val="CCCCC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32" name="Google Shape;632;g2475f99048e_0_680"/>
            <p:cNvSpPr txBox="1"/>
            <p:nvPr/>
          </p:nvSpPr>
          <p:spPr>
            <a:xfrm>
              <a:off x="834575" y="5076069"/>
              <a:ext cx="1492200" cy="835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>
                <a:lnSpc>
                  <a:spcPct val="90000"/>
                </a:lnSpc>
                <a:buSzPts val="2300"/>
              </a:pPr>
              <a:r>
                <a:rPr lang="ru-RU" sz="2300" b="1" i="0" u="none" strike="noStrike" cap="none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25 </a:t>
              </a:r>
              <a:r>
                <a:rPr lang="ru-RU" sz="24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заданий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g2475f99048e_0_680"/>
            <p:cNvSpPr txBox="1"/>
            <p:nvPr/>
          </p:nvSpPr>
          <p:spPr>
            <a:xfrm>
              <a:off x="3524824" y="5043112"/>
              <a:ext cx="1492200" cy="835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>
                <a:lnSpc>
                  <a:spcPct val="90000"/>
                </a:lnSpc>
                <a:buSzPts val="2300"/>
              </a:pPr>
              <a:r>
                <a:rPr lang="ru-RU" sz="2300" b="1" i="0" u="none" strike="noStrike" cap="none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5 </a:t>
              </a:r>
              <a:r>
                <a:rPr lang="ru-RU" sz="24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заданий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g2475f99048e_0_680"/>
            <p:cNvSpPr txBox="1"/>
            <p:nvPr/>
          </p:nvSpPr>
          <p:spPr>
            <a:xfrm>
              <a:off x="6572825" y="5404550"/>
              <a:ext cx="1492200" cy="1154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lang="ru-RU" sz="2300" b="1" i="0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 algn="ctr">
                <a:lnSpc>
                  <a:spcPct val="90000"/>
                </a:lnSpc>
                <a:buSzPts val="2300"/>
              </a:pPr>
              <a:r>
                <a:rPr lang="ru-RU" sz="2300" b="1" i="0" u="none" strike="noStrike" cap="none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5 </a:t>
              </a:r>
              <a:r>
                <a:rPr lang="ru-RU" sz="24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заданий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g2475f99048e_0_680"/>
            <p:cNvSpPr txBox="1"/>
            <p:nvPr/>
          </p:nvSpPr>
          <p:spPr>
            <a:xfrm>
              <a:off x="9773225" y="5065844"/>
              <a:ext cx="1492200" cy="835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>
                <a:lnSpc>
                  <a:spcPct val="90000"/>
                </a:lnSpc>
                <a:buSzPts val="2300"/>
              </a:pPr>
              <a:r>
                <a:rPr lang="ru-RU" sz="2300" b="1" i="0" u="none" strike="noStrike" cap="none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5 </a:t>
              </a:r>
              <a:r>
                <a:rPr lang="ru-RU" sz="24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заданий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g2475f99048e_0_7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" y="-157"/>
            <a:ext cx="12191514" cy="952524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g2475f99048e_0_723"/>
          <p:cNvSpPr txBox="1"/>
          <p:nvPr/>
        </p:nvSpPr>
        <p:spPr>
          <a:xfrm>
            <a:off x="2189285" y="175963"/>
            <a:ext cx="899453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SzPts val="2700"/>
            </a:pPr>
            <a:r>
              <a:rPr lang="ru-RU" sz="2700" b="0" i="0" u="none" strike="noStrike" cap="none" dirty="0" smtClean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Тестовые </a:t>
            </a:r>
            <a:r>
              <a:rPr lang="ru-RU" sz="2700" dirty="0" smtClean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задания на установление соответствия </a:t>
            </a:r>
            <a:endParaRPr lang="ru-RU" sz="2700" dirty="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 dirty="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105" y="1210884"/>
            <a:ext cx="1150219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/>
                </a:solidFill>
              </a:rPr>
              <a:t>Задания </a:t>
            </a:r>
            <a:r>
              <a:rPr lang="ru-RU" sz="2400" b="1" dirty="0">
                <a:solidFill>
                  <a:schemeClr val="accent2"/>
                </a:solidFill>
              </a:rPr>
              <a:t>на установление </a:t>
            </a:r>
            <a:r>
              <a:rPr lang="ru-RU" sz="2400" b="1" dirty="0" smtClean="0">
                <a:solidFill>
                  <a:schemeClr val="accent2"/>
                </a:solidFill>
              </a:rPr>
              <a:t>соответствия</a:t>
            </a:r>
            <a:r>
              <a:rPr lang="ru-RU" sz="2400" dirty="0" smtClean="0"/>
              <a:t>, задания, где элементы одного множества (столбца) нужно ставить в соответствие элементам другого множества (столбца).</a:t>
            </a:r>
          </a:p>
          <a:p>
            <a:pPr algn="just"/>
            <a:endParaRPr lang="ru-RU" sz="2400" dirty="0"/>
          </a:p>
          <a:p>
            <a:endParaRPr lang="ru-RU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8" y="2562727"/>
            <a:ext cx="1204118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070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3" name="Google Shape;573;g2475f99048e_0_650"/>
          <p:cNvCxnSpPr/>
          <p:nvPr/>
        </p:nvCxnSpPr>
        <p:spPr>
          <a:xfrm>
            <a:off x="278141" y="5178064"/>
            <a:ext cx="11190018" cy="0"/>
          </a:xfrm>
          <a:prstGeom prst="straightConnector1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84" name="Google Shape;584;g2475f99048e_0_6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" y="-157"/>
            <a:ext cx="12191514" cy="952524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g2475f99048e_0_650"/>
          <p:cNvSpPr txBox="1"/>
          <p:nvPr/>
        </p:nvSpPr>
        <p:spPr>
          <a:xfrm>
            <a:off x="2959450" y="167300"/>
            <a:ext cx="7049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-RU" sz="2700" b="0" i="0" u="none" strike="noStrike" cap="none" dirty="0" smtClean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ФОРМАТ ЕНТ-2024</a:t>
            </a:r>
            <a:endParaRPr sz="2700" b="0" i="0" u="none" strike="noStrike" cap="none" dirty="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159198" y="2580397"/>
            <a:ext cx="9009247" cy="3578310"/>
            <a:chOff x="-544859" y="1122248"/>
            <a:chExt cx="8691643" cy="4134914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1386427" y="1122248"/>
              <a:ext cx="2783947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386427" y="2370674"/>
              <a:ext cx="2783947" cy="14173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554367" y="1122248"/>
              <a:ext cx="2736115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549349" y="2370675"/>
              <a:ext cx="2752740" cy="141735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8" name="TextBox 1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1601850" y="1313401"/>
              <a:ext cx="864096" cy="8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 smtClean="0">
                  <a:latin typeface="Segoe UI" pitchFamily="34" charset="0"/>
                  <a:cs typeface="Segoe UI" pitchFamily="34" charset="0"/>
                </a:rPr>
                <a:t>20</a:t>
              </a:r>
              <a:endParaRPr lang="ru-RU" altLang="ko-KR" sz="4400" b="1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TextBox 1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4770202" y="1290754"/>
              <a:ext cx="864096" cy="8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 smtClean="0">
                  <a:latin typeface="Segoe UI" pitchFamily="34" charset="0"/>
                  <a:cs typeface="Segoe UI" pitchFamily="34" charset="0"/>
                </a:rPr>
                <a:t>10</a:t>
              </a:r>
              <a:endParaRPr lang="ru-RU" altLang="ko-KR" sz="4400" b="1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41" name="TextBox 1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2465946" y="1434770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 smtClean="0">
                  <a:latin typeface="Palatino Linotype" pitchFamily="18" charset="0"/>
                  <a:cs typeface="Arial" pitchFamily="34" charset="0"/>
                </a:rPr>
                <a:t>ТЕСТОВЫХ  ЗАДАНИЙ</a:t>
              </a:r>
              <a:endParaRPr lang="ru-RU" altLang="ko-KR" sz="1600" b="1" dirty="0">
                <a:latin typeface="Palatino Linotype" pitchFamily="18" charset="0"/>
                <a:cs typeface="Arial" pitchFamily="34" charset="0"/>
              </a:endParaRPr>
            </a:p>
          </p:txBody>
        </p:sp>
        <p:sp>
          <p:nvSpPr>
            <p:cNvPr id="42" name="TextBox 1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5634298" y="1426059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 smtClean="0">
                  <a:latin typeface="Palatino Linotype" pitchFamily="18" charset="0"/>
                  <a:cs typeface="Arial" pitchFamily="34" charset="0"/>
                </a:rPr>
                <a:t>ТЕСТОВЫХ  ЗАДАНИЙ</a:t>
              </a:r>
              <a:endParaRPr lang="ru-RU" altLang="ko-KR" sz="1600" b="1" dirty="0">
                <a:latin typeface="Palatino Linotype" pitchFamily="18" charset="0"/>
                <a:cs typeface="Arial" pitchFamily="34" charset="0"/>
              </a:endParaRPr>
            </a:p>
          </p:txBody>
        </p:sp>
        <p:sp>
          <p:nvSpPr>
            <p:cNvPr id="44" name="TextBox 19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1385826" y="2660647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  - ИСТОРИЯ                                                    КАЗАХСТАНА</a:t>
              </a:r>
              <a:endPara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rial" pitchFamily="34" charset="0"/>
              </a:endParaRPr>
            </a:p>
          </p:txBody>
        </p:sp>
        <p:sp>
          <p:nvSpPr>
            <p:cNvPr id="46" name="TextBox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4626186" y="2660647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- ГРАМОТНОСТЬ ЧТЕНИЯ</a:t>
              </a:r>
            </a:p>
          </p:txBody>
        </p:sp>
        <p:sp>
          <p:nvSpPr>
            <p:cNvPr id="51" name="TextBox 2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-544859" y="4368035"/>
              <a:ext cx="8691643" cy="8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200" b="1" i="1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Всего тестовых заданий: 30, баллов 30</a:t>
              </a:r>
              <a:endParaRPr lang="ru-RU" sz="1000" b="1" i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/>
              <a:r>
                <a:rPr lang="ru-RU" altLang="ko-KR" sz="2200" b="1" i="1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</a:rPr>
                <a:t> </a:t>
              </a:r>
              <a:endParaRPr lang="ru-RU" altLang="ko-KR" sz="2200" b="1" i="1" dirty="0">
                <a:solidFill>
                  <a:schemeClr val="dk1"/>
                </a:solidFill>
                <a:latin typeface="Roboto"/>
                <a:ea typeface="Roboto"/>
                <a:cs typeface="Roboto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4222" y="952367"/>
            <a:ext cx="118751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     </a:t>
            </a:r>
            <a:r>
              <a:rPr lang="ru-RU" sz="2600" dirty="0"/>
              <a:t> </a:t>
            </a:r>
            <a:r>
              <a:rPr lang="ru-RU" sz="2600" b="1" kern="1200" dirty="0">
                <a:solidFill>
                  <a:srgbClr val="7030A0"/>
                </a:solidFill>
                <a:latin typeface="Palatino Linotype" pitchFamily="18" charset="0"/>
                <a:ea typeface="+mn-ea"/>
                <a:cs typeface="Segoe UI" pitchFamily="34" charset="0"/>
              </a:rPr>
              <a:t>Лица, поступающие на группу образовательных программ, требующие творческой подготовки сдают ЕНТ по </a:t>
            </a:r>
            <a:r>
              <a:rPr lang="ru-RU" sz="2600" b="1" kern="1200" dirty="0">
                <a:solidFill>
                  <a:srgbClr val="FF0000"/>
                </a:solidFill>
                <a:latin typeface="Palatino Linotype" pitchFamily="18" charset="0"/>
                <a:ea typeface="+mn-ea"/>
                <a:cs typeface="Segoe UI" pitchFamily="34" charset="0"/>
              </a:rPr>
              <a:t>истории Казахстана, грамотности чтения </a:t>
            </a:r>
            <a:r>
              <a:rPr lang="ru-RU" sz="2600" b="1" kern="1200" dirty="0">
                <a:solidFill>
                  <a:srgbClr val="7030A0"/>
                </a:solidFill>
                <a:latin typeface="Palatino Linotype" pitchFamily="18" charset="0"/>
                <a:ea typeface="+mn-ea"/>
                <a:cs typeface="Segoe UI" pitchFamily="34" charset="0"/>
              </a:rPr>
              <a:t>(язык обучения).</a:t>
            </a:r>
          </a:p>
        </p:txBody>
      </p:sp>
      <p:sp>
        <p:nvSpPr>
          <p:cNvPr id="22" name="Google Shape;592;g2475f99048e_0_650"/>
          <p:cNvSpPr txBox="1"/>
          <p:nvPr/>
        </p:nvSpPr>
        <p:spPr>
          <a:xfrm>
            <a:off x="1090229" y="5897112"/>
            <a:ext cx="91905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200" b="1" i="1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Общее время выполнения: 70 минут</a:t>
            </a:r>
            <a:endParaRPr sz="1000" b="1" i="1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57096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</TotalTime>
  <Words>1671</Words>
  <Application>Microsoft Office PowerPoint</Application>
  <PresentationFormat>Широкоэкранный</PresentationFormat>
  <Paragraphs>573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맑은 고딕</vt:lpstr>
      <vt:lpstr>Roboto Black</vt:lpstr>
      <vt:lpstr>Arial Black</vt:lpstr>
      <vt:lpstr>Roboto</vt:lpstr>
      <vt:lpstr>Wingdings</vt:lpstr>
      <vt:lpstr>Calibri</vt:lpstr>
      <vt:lpstr>Arial</vt:lpstr>
      <vt:lpstr>Times New Roman</vt:lpstr>
      <vt:lpstr>Palatino Linotype</vt:lpstr>
      <vt:lpstr>Segoe UI</vt:lpstr>
      <vt:lpstr>Arial Narrow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Подача заявления на апелляцию на ЕНТ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Акжан Хайдарова</dc:creator>
  <cp:lastModifiedBy>1</cp:lastModifiedBy>
  <cp:revision>65</cp:revision>
  <cp:lastPrinted>2024-01-12T09:45:23Z</cp:lastPrinted>
  <dcterms:created xsi:type="dcterms:W3CDTF">2021-03-29T03:07:22Z</dcterms:created>
  <dcterms:modified xsi:type="dcterms:W3CDTF">2024-02-05T02:44:16Z</dcterms:modified>
</cp:coreProperties>
</file>